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27492" y="408167"/>
            <a:ext cx="4204970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orderform@wiscoind.com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56753" y="8756606"/>
            <a:ext cx="7109459" cy="108648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algn="just" marL="12700" marR="5080">
              <a:lnSpc>
                <a:spcPct val="126899"/>
              </a:lnSpc>
              <a:spcBef>
                <a:spcPts val="80"/>
              </a:spcBef>
              <a:tabLst>
                <a:tab pos="2559050" algn="l"/>
                <a:tab pos="3632200" algn="l"/>
                <a:tab pos="4598035" algn="l"/>
                <a:tab pos="4973955" algn="l"/>
                <a:tab pos="7070090" algn="l"/>
              </a:tabLst>
            </a:pPr>
            <a:r>
              <a:rPr dirty="0" sz="1200" spc="-185">
                <a:solidFill>
                  <a:srgbClr val="0F2235"/>
                </a:solidFill>
                <a:latin typeface="Tahoma"/>
                <a:cs typeface="Tahoma"/>
              </a:rPr>
              <a:t>Store</a:t>
            </a:r>
            <a:r>
              <a:rPr dirty="0" sz="1200" spc="9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F2235"/>
                </a:solidFill>
                <a:latin typeface="Tahoma"/>
                <a:cs typeface="Tahoma"/>
              </a:rPr>
              <a:t>Name:</a:t>
            </a:r>
            <a:r>
              <a:rPr dirty="0" sz="1200" spc="50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u="sng" sz="1200">
                <a:solidFill>
                  <a:srgbClr val="0F2235"/>
                </a:solidFill>
                <a:uFill>
                  <a:solidFill>
                    <a:srgbClr val="0F2235"/>
                  </a:solidFill>
                </a:uFill>
                <a:latin typeface="Tahoma"/>
                <a:cs typeface="Tahoma"/>
              </a:rPr>
              <a:t>			</a:t>
            </a:r>
            <a:r>
              <a:rPr dirty="0" sz="1200">
                <a:solidFill>
                  <a:srgbClr val="0F2235"/>
                </a:solidFill>
                <a:latin typeface="Tahoma"/>
                <a:cs typeface="Tahoma"/>
              </a:rPr>
              <a:t> Date: </a:t>
            </a:r>
            <a:r>
              <a:rPr dirty="0" u="sng" sz="1200">
                <a:solidFill>
                  <a:srgbClr val="0F2235"/>
                </a:solidFill>
                <a:uFill>
                  <a:solidFill>
                    <a:srgbClr val="0F2235"/>
                  </a:solidFill>
                </a:uFill>
                <a:latin typeface="Tahoma"/>
                <a:cs typeface="Tahoma"/>
              </a:rPr>
              <a:t>	</a:t>
            </a:r>
            <a:r>
              <a:rPr dirty="0" sz="120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1200" spc="-165">
                <a:solidFill>
                  <a:srgbClr val="0F2235"/>
                </a:solidFill>
                <a:latin typeface="Tahoma"/>
                <a:cs typeface="Tahoma"/>
              </a:rPr>
              <a:t>Contact</a:t>
            </a:r>
            <a:r>
              <a:rPr dirty="0" sz="1200" spc="7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F2235"/>
                </a:solidFill>
                <a:latin typeface="Tahoma"/>
                <a:cs typeface="Tahoma"/>
              </a:rPr>
              <a:t>Name:</a:t>
            </a:r>
            <a:r>
              <a:rPr dirty="0" sz="1200" spc="49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u="sng" sz="1200">
                <a:solidFill>
                  <a:srgbClr val="0F2235"/>
                </a:solidFill>
                <a:uFill>
                  <a:solidFill>
                    <a:srgbClr val="0F2235"/>
                  </a:solidFill>
                </a:uFill>
                <a:latin typeface="Tahoma"/>
                <a:cs typeface="Tahoma"/>
              </a:rPr>
              <a:t>	</a:t>
            </a:r>
            <a:r>
              <a:rPr dirty="0" sz="1200">
                <a:solidFill>
                  <a:srgbClr val="0F2235"/>
                </a:solidFill>
                <a:latin typeface="Tahoma"/>
                <a:cs typeface="Tahoma"/>
              </a:rPr>
              <a:t> Phone: </a:t>
            </a:r>
            <a:r>
              <a:rPr dirty="0" u="sng" sz="1200">
                <a:solidFill>
                  <a:srgbClr val="0F2235"/>
                </a:solidFill>
                <a:uFill>
                  <a:solidFill>
                    <a:srgbClr val="0F2235"/>
                  </a:solidFill>
                </a:uFill>
                <a:latin typeface="Tahoma"/>
                <a:cs typeface="Tahoma"/>
              </a:rPr>
              <a:t>		</a:t>
            </a:r>
            <a:r>
              <a:rPr dirty="0" sz="1200" spc="50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F2235"/>
                </a:solidFill>
                <a:latin typeface="Tahoma"/>
                <a:cs typeface="Tahoma"/>
              </a:rPr>
              <a:t>Email:</a:t>
            </a:r>
            <a:r>
              <a:rPr dirty="0" sz="1200" spc="-9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u="sng" sz="1200">
                <a:solidFill>
                  <a:srgbClr val="0F2235"/>
                </a:solidFill>
                <a:uFill>
                  <a:solidFill>
                    <a:srgbClr val="0F2235"/>
                  </a:solidFill>
                </a:uFill>
                <a:latin typeface="Tahoma"/>
                <a:cs typeface="Tahoma"/>
              </a:rPr>
              <a:t>	</a:t>
            </a:r>
            <a:r>
              <a:rPr dirty="0" sz="120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baseline="2314" sz="1800" spc="-247">
                <a:solidFill>
                  <a:srgbClr val="0F2235"/>
                </a:solidFill>
                <a:latin typeface="Tahoma"/>
                <a:cs typeface="Tahoma"/>
              </a:rPr>
              <a:t>Shipping</a:t>
            </a:r>
            <a:r>
              <a:rPr dirty="0" baseline="2314" sz="1800" spc="104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baseline="2314" sz="1800" spc="-262">
                <a:solidFill>
                  <a:srgbClr val="0F2235"/>
                </a:solidFill>
                <a:latin typeface="Tahoma"/>
                <a:cs typeface="Tahoma"/>
              </a:rPr>
              <a:t>Address</a:t>
            </a:r>
            <a:r>
              <a:rPr dirty="0" baseline="2314" sz="1800" spc="12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baseline="2314" sz="1800" spc="-772">
                <a:solidFill>
                  <a:srgbClr val="0F2235"/>
                </a:solidFill>
                <a:latin typeface="Tahoma"/>
                <a:cs typeface="Tahoma"/>
              </a:rPr>
              <a:t>(No</a:t>
            </a:r>
            <a:r>
              <a:rPr dirty="0" baseline="2314" sz="1800" spc="63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baseline="2314" sz="1800" spc="-652">
                <a:solidFill>
                  <a:srgbClr val="0F2235"/>
                </a:solidFill>
                <a:latin typeface="Tahoma"/>
                <a:cs typeface="Tahoma"/>
              </a:rPr>
              <a:t>P.O.</a:t>
            </a:r>
            <a:r>
              <a:rPr dirty="0" baseline="2314" sz="1800" spc="517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baseline="2314" sz="1800">
                <a:solidFill>
                  <a:srgbClr val="0F2235"/>
                </a:solidFill>
                <a:latin typeface="Tahoma"/>
                <a:cs typeface="Tahoma"/>
              </a:rPr>
              <a:t>Box):</a:t>
            </a:r>
            <a:r>
              <a:rPr dirty="0" baseline="2314" sz="1800" spc="630">
                <a:solidFill>
                  <a:srgbClr val="0F2235"/>
                </a:solidFill>
                <a:latin typeface="Tahoma"/>
                <a:cs typeface="Tahoma"/>
              </a:rPr>
              <a:t>  </a:t>
            </a:r>
            <a:r>
              <a:rPr dirty="0" u="sng" baseline="2314" sz="1800">
                <a:solidFill>
                  <a:srgbClr val="0F2235"/>
                </a:solidFill>
                <a:uFill>
                  <a:solidFill>
                    <a:srgbClr val="0F2235"/>
                  </a:solidFill>
                </a:uFill>
                <a:latin typeface="Tahoma"/>
                <a:cs typeface="Tahoma"/>
              </a:rPr>
              <a:t>		</a:t>
            </a:r>
            <a:r>
              <a:rPr dirty="0" baseline="2314" sz="180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F2235"/>
                </a:solidFill>
                <a:latin typeface="Tahoma"/>
                <a:cs typeface="Tahoma"/>
              </a:rPr>
              <a:t>City:</a:t>
            </a:r>
            <a:r>
              <a:rPr dirty="0" sz="1200" spc="-1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u="sng" sz="1200">
                <a:solidFill>
                  <a:srgbClr val="0F2235"/>
                </a:solidFill>
                <a:uFill>
                  <a:solidFill>
                    <a:srgbClr val="0F2235"/>
                  </a:solidFill>
                </a:uFill>
                <a:latin typeface="Tahoma"/>
                <a:cs typeface="Tahoma"/>
              </a:rPr>
              <a:t>		</a:t>
            </a:r>
            <a:r>
              <a:rPr dirty="0" sz="1200" spc="-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F2235"/>
                </a:solidFill>
                <a:latin typeface="Tahoma"/>
                <a:cs typeface="Tahoma"/>
              </a:rPr>
              <a:t>State:</a:t>
            </a:r>
            <a:r>
              <a:rPr dirty="0" sz="1200" spc="-9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u="sng" sz="1200" spc="3629">
                <a:solidFill>
                  <a:srgbClr val="0F2235"/>
                </a:solidFill>
                <a:uFill>
                  <a:solidFill>
                    <a:srgbClr val="0F2235"/>
                  </a:solidFill>
                </a:uFill>
                <a:latin typeface="Tahoma"/>
                <a:cs typeface="Tahoma"/>
              </a:rPr>
              <a:t> </a:t>
            </a:r>
            <a:r>
              <a:rPr dirty="0" sz="1200" spc="38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F2235"/>
                </a:solidFill>
                <a:latin typeface="Tahoma"/>
                <a:cs typeface="Tahoma"/>
              </a:rPr>
              <a:t>ZIP:</a:t>
            </a:r>
            <a:r>
              <a:rPr dirty="0" sz="1200" spc="12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u="sng" sz="1200">
                <a:solidFill>
                  <a:srgbClr val="0F2235"/>
                </a:solidFill>
                <a:uFill>
                  <a:solidFill>
                    <a:srgbClr val="0F2235"/>
                  </a:solidFill>
                </a:uFill>
                <a:latin typeface="Tahoma"/>
                <a:cs typeface="Tahoma"/>
              </a:rPr>
              <a:t>	</a:t>
            </a:r>
            <a:r>
              <a:rPr dirty="0" sz="120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1200" spc="-145">
                <a:solidFill>
                  <a:srgbClr val="0F2235"/>
                </a:solidFill>
                <a:latin typeface="Tahoma"/>
                <a:cs typeface="Tahoma"/>
              </a:rPr>
              <a:t>Fax</a:t>
            </a:r>
            <a:r>
              <a:rPr dirty="0" sz="1200" spc="-204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1200" spc="-150">
                <a:solidFill>
                  <a:srgbClr val="0F2235"/>
                </a:solidFill>
                <a:latin typeface="Tahoma"/>
                <a:cs typeface="Tahoma"/>
              </a:rPr>
              <a:t>(608-</a:t>
            </a:r>
            <a:r>
              <a:rPr dirty="0" sz="1200" spc="-170">
                <a:solidFill>
                  <a:srgbClr val="0F2235"/>
                </a:solidFill>
                <a:latin typeface="Tahoma"/>
                <a:cs typeface="Tahoma"/>
              </a:rPr>
              <a:t>835-</a:t>
            </a:r>
            <a:r>
              <a:rPr dirty="0" sz="1200" spc="-190">
                <a:solidFill>
                  <a:srgbClr val="0F2235"/>
                </a:solidFill>
                <a:latin typeface="Tahoma"/>
                <a:cs typeface="Tahoma"/>
              </a:rPr>
              <a:t>7399)</a:t>
            </a:r>
            <a:r>
              <a:rPr dirty="0" sz="1200" spc="-20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1200" spc="-110">
                <a:solidFill>
                  <a:srgbClr val="0F2235"/>
                </a:solidFill>
                <a:latin typeface="Tahoma"/>
                <a:cs typeface="Tahoma"/>
              </a:rPr>
              <a:t>or</a:t>
            </a:r>
            <a:r>
              <a:rPr dirty="0" sz="1200" spc="-20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1200" spc="-135">
                <a:solidFill>
                  <a:srgbClr val="0F2235"/>
                </a:solidFill>
                <a:latin typeface="Tahoma"/>
                <a:cs typeface="Tahoma"/>
              </a:rPr>
              <a:t>email</a:t>
            </a:r>
            <a:r>
              <a:rPr dirty="0" sz="1200" spc="-20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1200" spc="-135">
                <a:solidFill>
                  <a:srgbClr val="0F2235"/>
                </a:solidFill>
                <a:latin typeface="Tahoma"/>
                <a:cs typeface="Tahoma"/>
              </a:rPr>
              <a:t>completed</a:t>
            </a:r>
            <a:r>
              <a:rPr dirty="0" sz="1200" spc="-20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1200" spc="-140">
                <a:solidFill>
                  <a:srgbClr val="0F2235"/>
                </a:solidFill>
                <a:latin typeface="Tahoma"/>
                <a:cs typeface="Tahoma"/>
              </a:rPr>
              <a:t>form</a:t>
            </a:r>
            <a:r>
              <a:rPr dirty="0" sz="1200" spc="-20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1200" spc="-105">
                <a:solidFill>
                  <a:srgbClr val="0F2235"/>
                </a:solidFill>
                <a:latin typeface="Tahoma"/>
                <a:cs typeface="Tahoma"/>
              </a:rPr>
              <a:t>to</a:t>
            </a:r>
            <a:r>
              <a:rPr dirty="0" sz="1200" spc="-20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1200" spc="-95">
                <a:solidFill>
                  <a:srgbClr val="0F2235"/>
                </a:solidFill>
                <a:latin typeface="Tahoma"/>
                <a:cs typeface="Tahoma"/>
                <a:hlinkClick r:id="rId2"/>
              </a:rPr>
              <a:t>orderform@wiscoind.com</a:t>
            </a:r>
            <a:endParaRPr sz="12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  <a:spcBef>
                <a:spcPts val="395"/>
              </a:spcBef>
            </a:pPr>
            <a:r>
              <a:rPr dirty="0" sz="550" spc="-30">
                <a:solidFill>
                  <a:srgbClr val="0F2235"/>
                </a:solidFill>
                <a:latin typeface="Tahoma"/>
                <a:cs typeface="Tahoma"/>
              </a:rPr>
              <a:t>OFRM_6.27.23</a:t>
            </a:r>
            <a:r>
              <a:rPr dirty="0" sz="550" spc="2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550" spc="-25">
                <a:solidFill>
                  <a:srgbClr val="0F2235"/>
                </a:solidFill>
                <a:latin typeface="Tahoma"/>
                <a:cs typeface="Tahoma"/>
              </a:rPr>
              <a:t>L3</a:t>
            </a:r>
            <a:endParaRPr sz="550">
              <a:latin typeface="Tahoma"/>
              <a:cs typeface="Tahoma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7772400" cy="4943475"/>
            <a:chOff x="0" y="0"/>
            <a:chExt cx="7772400" cy="4943475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7772400" cy="1733550"/>
            </a:xfrm>
            <a:custGeom>
              <a:avLst/>
              <a:gdLst/>
              <a:ahLst/>
              <a:cxnLst/>
              <a:rect l="l" t="t" r="r" b="b"/>
              <a:pathLst>
                <a:path w="7772400" h="1733550">
                  <a:moveTo>
                    <a:pt x="7772400" y="0"/>
                  </a:moveTo>
                  <a:lnTo>
                    <a:pt x="0" y="0"/>
                  </a:lnTo>
                  <a:lnTo>
                    <a:pt x="0" y="1733283"/>
                  </a:lnTo>
                  <a:lnTo>
                    <a:pt x="7772400" y="1733283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0F22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35843" y="1306965"/>
              <a:ext cx="2329180" cy="3636645"/>
            </a:xfrm>
            <a:custGeom>
              <a:avLst/>
              <a:gdLst/>
              <a:ahLst/>
              <a:cxnLst/>
              <a:rect l="l" t="t" r="r" b="b"/>
              <a:pathLst>
                <a:path w="2329180" h="3636645">
                  <a:moveTo>
                    <a:pt x="2143633" y="0"/>
                  </a:moveTo>
                  <a:lnTo>
                    <a:pt x="185026" y="0"/>
                  </a:lnTo>
                  <a:lnTo>
                    <a:pt x="135840" y="6609"/>
                  </a:lnTo>
                  <a:lnTo>
                    <a:pt x="91641" y="25262"/>
                  </a:lnTo>
                  <a:lnTo>
                    <a:pt x="54194" y="54194"/>
                  </a:lnTo>
                  <a:lnTo>
                    <a:pt x="25262" y="91641"/>
                  </a:lnTo>
                  <a:lnTo>
                    <a:pt x="6609" y="135840"/>
                  </a:lnTo>
                  <a:lnTo>
                    <a:pt x="0" y="185026"/>
                  </a:lnTo>
                  <a:lnTo>
                    <a:pt x="0" y="3451339"/>
                  </a:lnTo>
                  <a:lnTo>
                    <a:pt x="6609" y="3500525"/>
                  </a:lnTo>
                  <a:lnTo>
                    <a:pt x="25262" y="3544724"/>
                  </a:lnTo>
                  <a:lnTo>
                    <a:pt x="54194" y="3582171"/>
                  </a:lnTo>
                  <a:lnTo>
                    <a:pt x="91641" y="3611103"/>
                  </a:lnTo>
                  <a:lnTo>
                    <a:pt x="135840" y="3629756"/>
                  </a:lnTo>
                  <a:lnTo>
                    <a:pt x="185026" y="3636365"/>
                  </a:lnTo>
                  <a:lnTo>
                    <a:pt x="2143633" y="3636365"/>
                  </a:lnTo>
                  <a:lnTo>
                    <a:pt x="2192819" y="3629756"/>
                  </a:lnTo>
                  <a:lnTo>
                    <a:pt x="2237017" y="3611103"/>
                  </a:lnTo>
                  <a:lnTo>
                    <a:pt x="2274465" y="3582171"/>
                  </a:lnTo>
                  <a:lnTo>
                    <a:pt x="2303397" y="3544724"/>
                  </a:lnTo>
                  <a:lnTo>
                    <a:pt x="2322049" y="3500525"/>
                  </a:lnTo>
                  <a:lnTo>
                    <a:pt x="2328659" y="3451339"/>
                  </a:lnTo>
                  <a:lnTo>
                    <a:pt x="2328659" y="185026"/>
                  </a:lnTo>
                  <a:lnTo>
                    <a:pt x="2322049" y="135840"/>
                  </a:lnTo>
                  <a:lnTo>
                    <a:pt x="2303397" y="91641"/>
                  </a:lnTo>
                  <a:lnTo>
                    <a:pt x="2274465" y="54194"/>
                  </a:lnTo>
                  <a:lnTo>
                    <a:pt x="2237017" y="25262"/>
                  </a:lnTo>
                  <a:lnTo>
                    <a:pt x="2192819" y="6609"/>
                  </a:lnTo>
                  <a:lnTo>
                    <a:pt x="2143633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35889" y="1306969"/>
              <a:ext cx="2328545" cy="774065"/>
            </a:xfrm>
            <a:custGeom>
              <a:avLst/>
              <a:gdLst/>
              <a:ahLst/>
              <a:cxnLst/>
              <a:rect l="l" t="t" r="r" b="b"/>
              <a:pathLst>
                <a:path w="2328545" h="774064">
                  <a:moveTo>
                    <a:pt x="2129015" y="0"/>
                  </a:moveTo>
                  <a:lnTo>
                    <a:pt x="199809" y="0"/>
                  </a:lnTo>
                  <a:lnTo>
                    <a:pt x="146639" y="6117"/>
                  </a:lnTo>
                  <a:lnTo>
                    <a:pt x="98894" y="23386"/>
                  </a:lnTo>
                  <a:lnTo>
                    <a:pt x="58466" y="50184"/>
                  </a:lnTo>
                  <a:lnTo>
                    <a:pt x="27246" y="84884"/>
                  </a:lnTo>
                  <a:lnTo>
                    <a:pt x="7126" y="125865"/>
                  </a:lnTo>
                  <a:lnTo>
                    <a:pt x="0" y="171500"/>
                  </a:lnTo>
                  <a:lnTo>
                    <a:pt x="0" y="773595"/>
                  </a:lnTo>
                  <a:lnTo>
                    <a:pt x="2328481" y="773595"/>
                  </a:lnTo>
                  <a:lnTo>
                    <a:pt x="2328481" y="171500"/>
                  </a:lnTo>
                  <a:lnTo>
                    <a:pt x="2321356" y="125865"/>
                  </a:lnTo>
                  <a:lnTo>
                    <a:pt x="2301247" y="84884"/>
                  </a:lnTo>
                  <a:lnTo>
                    <a:pt x="2270058" y="50184"/>
                  </a:lnTo>
                  <a:lnTo>
                    <a:pt x="2229688" y="23386"/>
                  </a:lnTo>
                  <a:lnTo>
                    <a:pt x="2182040" y="6117"/>
                  </a:lnTo>
                  <a:lnTo>
                    <a:pt x="2129015" y="0"/>
                  </a:lnTo>
                  <a:close/>
                </a:path>
              </a:pathLst>
            </a:custGeom>
            <a:solidFill>
              <a:srgbClr val="E336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711000" y="1306965"/>
              <a:ext cx="2329180" cy="3636645"/>
            </a:xfrm>
            <a:custGeom>
              <a:avLst/>
              <a:gdLst/>
              <a:ahLst/>
              <a:cxnLst/>
              <a:rect l="l" t="t" r="r" b="b"/>
              <a:pathLst>
                <a:path w="2329179" h="3636645">
                  <a:moveTo>
                    <a:pt x="2143633" y="0"/>
                  </a:moveTo>
                  <a:lnTo>
                    <a:pt x="185026" y="0"/>
                  </a:lnTo>
                  <a:lnTo>
                    <a:pt x="135840" y="6609"/>
                  </a:lnTo>
                  <a:lnTo>
                    <a:pt x="91641" y="25262"/>
                  </a:lnTo>
                  <a:lnTo>
                    <a:pt x="54194" y="54194"/>
                  </a:lnTo>
                  <a:lnTo>
                    <a:pt x="25262" y="91641"/>
                  </a:lnTo>
                  <a:lnTo>
                    <a:pt x="6609" y="135840"/>
                  </a:lnTo>
                  <a:lnTo>
                    <a:pt x="0" y="185026"/>
                  </a:lnTo>
                  <a:lnTo>
                    <a:pt x="0" y="3451339"/>
                  </a:lnTo>
                  <a:lnTo>
                    <a:pt x="6609" y="3500525"/>
                  </a:lnTo>
                  <a:lnTo>
                    <a:pt x="25262" y="3544724"/>
                  </a:lnTo>
                  <a:lnTo>
                    <a:pt x="54194" y="3582171"/>
                  </a:lnTo>
                  <a:lnTo>
                    <a:pt x="91641" y="3611103"/>
                  </a:lnTo>
                  <a:lnTo>
                    <a:pt x="135840" y="3629756"/>
                  </a:lnTo>
                  <a:lnTo>
                    <a:pt x="185026" y="3636365"/>
                  </a:lnTo>
                  <a:lnTo>
                    <a:pt x="2143633" y="3636365"/>
                  </a:lnTo>
                  <a:lnTo>
                    <a:pt x="2192819" y="3629756"/>
                  </a:lnTo>
                  <a:lnTo>
                    <a:pt x="2237017" y="3611103"/>
                  </a:lnTo>
                  <a:lnTo>
                    <a:pt x="2274465" y="3582171"/>
                  </a:lnTo>
                  <a:lnTo>
                    <a:pt x="2303397" y="3544724"/>
                  </a:lnTo>
                  <a:lnTo>
                    <a:pt x="2322049" y="3500525"/>
                  </a:lnTo>
                  <a:lnTo>
                    <a:pt x="2328659" y="3451339"/>
                  </a:lnTo>
                  <a:lnTo>
                    <a:pt x="2328659" y="185026"/>
                  </a:lnTo>
                  <a:lnTo>
                    <a:pt x="2322049" y="135840"/>
                  </a:lnTo>
                  <a:lnTo>
                    <a:pt x="2303397" y="91641"/>
                  </a:lnTo>
                  <a:lnTo>
                    <a:pt x="2274465" y="54194"/>
                  </a:lnTo>
                  <a:lnTo>
                    <a:pt x="2237017" y="25262"/>
                  </a:lnTo>
                  <a:lnTo>
                    <a:pt x="2192819" y="6609"/>
                  </a:lnTo>
                  <a:lnTo>
                    <a:pt x="2143633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711047" y="1306969"/>
              <a:ext cx="2328545" cy="774065"/>
            </a:xfrm>
            <a:custGeom>
              <a:avLst/>
              <a:gdLst/>
              <a:ahLst/>
              <a:cxnLst/>
              <a:rect l="l" t="t" r="r" b="b"/>
              <a:pathLst>
                <a:path w="2328545" h="774064">
                  <a:moveTo>
                    <a:pt x="2129015" y="0"/>
                  </a:moveTo>
                  <a:lnTo>
                    <a:pt x="199809" y="0"/>
                  </a:lnTo>
                  <a:lnTo>
                    <a:pt x="146639" y="6117"/>
                  </a:lnTo>
                  <a:lnTo>
                    <a:pt x="98894" y="23386"/>
                  </a:lnTo>
                  <a:lnTo>
                    <a:pt x="58466" y="50184"/>
                  </a:lnTo>
                  <a:lnTo>
                    <a:pt x="27246" y="84884"/>
                  </a:lnTo>
                  <a:lnTo>
                    <a:pt x="7126" y="125865"/>
                  </a:lnTo>
                  <a:lnTo>
                    <a:pt x="0" y="171500"/>
                  </a:lnTo>
                  <a:lnTo>
                    <a:pt x="0" y="773595"/>
                  </a:lnTo>
                  <a:lnTo>
                    <a:pt x="2328481" y="773595"/>
                  </a:lnTo>
                  <a:lnTo>
                    <a:pt x="2328481" y="171500"/>
                  </a:lnTo>
                  <a:lnTo>
                    <a:pt x="2321356" y="125865"/>
                  </a:lnTo>
                  <a:lnTo>
                    <a:pt x="2301247" y="84884"/>
                  </a:lnTo>
                  <a:lnTo>
                    <a:pt x="2270058" y="50184"/>
                  </a:lnTo>
                  <a:lnTo>
                    <a:pt x="2229688" y="23386"/>
                  </a:lnTo>
                  <a:lnTo>
                    <a:pt x="2182040" y="6117"/>
                  </a:lnTo>
                  <a:lnTo>
                    <a:pt x="2129015" y="0"/>
                  </a:lnTo>
                  <a:close/>
                </a:path>
              </a:pathLst>
            </a:custGeom>
            <a:solidFill>
              <a:srgbClr val="E336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098768" y="1306965"/>
              <a:ext cx="2329180" cy="3636645"/>
            </a:xfrm>
            <a:custGeom>
              <a:avLst/>
              <a:gdLst/>
              <a:ahLst/>
              <a:cxnLst/>
              <a:rect l="l" t="t" r="r" b="b"/>
              <a:pathLst>
                <a:path w="2329179" h="3636645">
                  <a:moveTo>
                    <a:pt x="2143632" y="0"/>
                  </a:moveTo>
                  <a:lnTo>
                    <a:pt x="185026" y="0"/>
                  </a:lnTo>
                  <a:lnTo>
                    <a:pt x="135840" y="6609"/>
                  </a:lnTo>
                  <a:lnTo>
                    <a:pt x="91641" y="25262"/>
                  </a:lnTo>
                  <a:lnTo>
                    <a:pt x="54194" y="54194"/>
                  </a:lnTo>
                  <a:lnTo>
                    <a:pt x="25262" y="91641"/>
                  </a:lnTo>
                  <a:lnTo>
                    <a:pt x="6609" y="135840"/>
                  </a:lnTo>
                  <a:lnTo>
                    <a:pt x="0" y="185026"/>
                  </a:lnTo>
                  <a:lnTo>
                    <a:pt x="0" y="3451339"/>
                  </a:lnTo>
                  <a:lnTo>
                    <a:pt x="6609" y="3500525"/>
                  </a:lnTo>
                  <a:lnTo>
                    <a:pt x="25262" y="3544724"/>
                  </a:lnTo>
                  <a:lnTo>
                    <a:pt x="54194" y="3582171"/>
                  </a:lnTo>
                  <a:lnTo>
                    <a:pt x="91641" y="3611103"/>
                  </a:lnTo>
                  <a:lnTo>
                    <a:pt x="135840" y="3629756"/>
                  </a:lnTo>
                  <a:lnTo>
                    <a:pt x="185026" y="3636365"/>
                  </a:lnTo>
                  <a:lnTo>
                    <a:pt x="2143632" y="3636365"/>
                  </a:lnTo>
                  <a:lnTo>
                    <a:pt x="2192819" y="3629756"/>
                  </a:lnTo>
                  <a:lnTo>
                    <a:pt x="2237017" y="3611103"/>
                  </a:lnTo>
                  <a:lnTo>
                    <a:pt x="2274465" y="3582171"/>
                  </a:lnTo>
                  <a:lnTo>
                    <a:pt x="2303397" y="3544724"/>
                  </a:lnTo>
                  <a:lnTo>
                    <a:pt x="2322049" y="3500525"/>
                  </a:lnTo>
                  <a:lnTo>
                    <a:pt x="2328659" y="3451339"/>
                  </a:lnTo>
                  <a:lnTo>
                    <a:pt x="2328659" y="185026"/>
                  </a:lnTo>
                  <a:lnTo>
                    <a:pt x="2322049" y="135840"/>
                  </a:lnTo>
                  <a:lnTo>
                    <a:pt x="2303397" y="91641"/>
                  </a:lnTo>
                  <a:lnTo>
                    <a:pt x="2274465" y="54194"/>
                  </a:lnTo>
                  <a:lnTo>
                    <a:pt x="2237017" y="25262"/>
                  </a:lnTo>
                  <a:lnTo>
                    <a:pt x="2192819" y="6609"/>
                  </a:lnTo>
                  <a:lnTo>
                    <a:pt x="2143632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098815" y="1306969"/>
              <a:ext cx="2328545" cy="774065"/>
            </a:xfrm>
            <a:custGeom>
              <a:avLst/>
              <a:gdLst/>
              <a:ahLst/>
              <a:cxnLst/>
              <a:rect l="l" t="t" r="r" b="b"/>
              <a:pathLst>
                <a:path w="2328545" h="774064">
                  <a:moveTo>
                    <a:pt x="2129015" y="0"/>
                  </a:moveTo>
                  <a:lnTo>
                    <a:pt x="199809" y="0"/>
                  </a:lnTo>
                  <a:lnTo>
                    <a:pt x="146639" y="6117"/>
                  </a:lnTo>
                  <a:lnTo>
                    <a:pt x="98894" y="23386"/>
                  </a:lnTo>
                  <a:lnTo>
                    <a:pt x="58466" y="50184"/>
                  </a:lnTo>
                  <a:lnTo>
                    <a:pt x="27246" y="84884"/>
                  </a:lnTo>
                  <a:lnTo>
                    <a:pt x="7126" y="125865"/>
                  </a:lnTo>
                  <a:lnTo>
                    <a:pt x="0" y="171500"/>
                  </a:lnTo>
                  <a:lnTo>
                    <a:pt x="0" y="773595"/>
                  </a:lnTo>
                  <a:lnTo>
                    <a:pt x="2328481" y="773595"/>
                  </a:lnTo>
                  <a:lnTo>
                    <a:pt x="2328481" y="171500"/>
                  </a:lnTo>
                  <a:lnTo>
                    <a:pt x="2321356" y="125865"/>
                  </a:lnTo>
                  <a:lnTo>
                    <a:pt x="2301247" y="84884"/>
                  </a:lnTo>
                  <a:lnTo>
                    <a:pt x="2270058" y="50184"/>
                  </a:lnTo>
                  <a:lnTo>
                    <a:pt x="2229688" y="23386"/>
                  </a:lnTo>
                  <a:lnTo>
                    <a:pt x="2182040" y="6117"/>
                  </a:lnTo>
                  <a:lnTo>
                    <a:pt x="2129015" y="0"/>
                  </a:lnTo>
                  <a:close/>
                </a:path>
              </a:pathLst>
            </a:custGeom>
            <a:solidFill>
              <a:srgbClr val="E3362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3293080" y="1363122"/>
            <a:ext cx="1101090" cy="365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20955">
              <a:lnSpc>
                <a:spcPct val="101200"/>
              </a:lnSpc>
              <a:spcBef>
                <a:spcPts val="95"/>
              </a:spcBef>
            </a:pP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Wisco</a:t>
            </a:r>
            <a:r>
              <a:rPr dirty="0" sz="1100" spc="6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Deluxe</a:t>
            </a:r>
            <a:r>
              <a:rPr dirty="0" sz="1100" spc="7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Pizza </a:t>
            </a:r>
            <a:r>
              <a:rPr dirty="0" sz="1100" spc="10">
                <a:solidFill>
                  <a:srgbClr val="FFFFFF"/>
                </a:solidFill>
                <a:latin typeface="Arial Narrow"/>
                <a:cs typeface="Arial Narrow"/>
              </a:rPr>
              <a:t>Multi-Purpose</a:t>
            </a:r>
            <a:r>
              <a:rPr dirty="0" sz="1100" spc="38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Arial Narrow"/>
                <a:cs typeface="Arial Narrow"/>
              </a:rPr>
              <a:t>Oven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712593" y="1363122"/>
            <a:ext cx="1101090" cy="365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20955">
              <a:lnSpc>
                <a:spcPct val="101200"/>
              </a:lnSpc>
              <a:spcBef>
                <a:spcPts val="95"/>
              </a:spcBef>
            </a:pP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Wisco</a:t>
            </a:r>
            <a:r>
              <a:rPr dirty="0" sz="1100" spc="6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Deluxe</a:t>
            </a:r>
            <a:r>
              <a:rPr dirty="0" sz="1100" spc="7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Pizza </a:t>
            </a:r>
            <a:r>
              <a:rPr dirty="0" sz="1100" spc="10">
                <a:solidFill>
                  <a:srgbClr val="FFFFFF"/>
                </a:solidFill>
                <a:latin typeface="Arial Narrow"/>
                <a:cs typeface="Arial Narrow"/>
              </a:rPr>
              <a:t>Multi-Purpose</a:t>
            </a:r>
            <a:r>
              <a:rPr dirty="0" sz="1100" spc="38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Arial Narrow"/>
                <a:cs typeface="Arial Narrow"/>
              </a:rPr>
              <a:t>Oven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878298" y="2786019"/>
            <a:ext cx="1749425" cy="528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5">
                <a:solidFill>
                  <a:srgbClr val="0F2235"/>
                </a:solidFill>
                <a:latin typeface="Tahoma"/>
                <a:cs typeface="Tahoma"/>
              </a:rPr>
              <a:t>Model</a:t>
            </a:r>
            <a:r>
              <a:rPr dirty="0" sz="800" spc="-13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55">
                <a:solidFill>
                  <a:srgbClr val="0F2235"/>
                </a:solidFill>
                <a:latin typeface="Tahoma"/>
                <a:cs typeface="Tahoma"/>
              </a:rPr>
              <a:t>#</a:t>
            </a:r>
            <a:r>
              <a:rPr dirty="0" sz="800" spc="-13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0">
                <a:solidFill>
                  <a:srgbClr val="0F2235"/>
                </a:solidFill>
                <a:latin typeface="Tahoma"/>
                <a:cs typeface="Tahoma"/>
              </a:rPr>
              <a:t>561A</a:t>
            </a:r>
            <a:endParaRPr sz="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800" spc="-50">
                <a:solidFill>
                  <a:srgbClr val="0F2235"/>
                </a:solidFill>
                <a:latin typeface="Tahoma"/>
                <a:cs typeface="Tahoma"/>
              </a:rPr>
              <a:t>Item</a:t>
            </a:r>
            <a:r>
              <a:rPr dirty="0" sz="800" spc="-114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55">
                <a:solidFill>
                  <a:srgbClr val="0F2235"/>
                </a:solidFill>
                <a:latin typeface="Tahoma"/>
                <a:cs typeface="Tahoma"/>
              </a:rPr>
              <a:t>#</a:t>
            </a:r>
            <a:r>
              <a:rPr dirty="0" sz="800" spc="-11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60">
                <a:solidFill>
                  <a:srgbClr val="0F2235"/>
                </a:solidFill>
                <a:latin typeface="Tahoma"/>
                <a:cs typeface="Tahoma"/>
              </a:rPr>
              <a:t>00561A-</a:t>
            </a:r>
            <a:r>
              <a:rPr dirty="0" sz="800" spc="-25">
                <a:solidFill>
                  <a:srgbClr val="0F2235"/>
                </a:solidFill>
                <a:latin typeface="Tahoma"/>
                <a:cs typeface="Tahoma"/>
              </a:rPr>
              <a:t>001</a:t>
            </a:r>
            <a:endParaRPr sz="800">
              <a:latin typeface="Tahoma"/>
              <a:cs typeface="Tahoma"/>
            </a:endParaRPr>
          </a:p>
          <a:p>
            <a:pPr marL="12700" marR="5080">
              <a:lnSpc>
                <a:spcPct val="104200"/>
              </a:lnSpc>
            </a:pPr>
            <a:r>
              <a:rPr dirty="0" sz="800" spc="-35">
                <a:solidFill>
                  <a:srgbClr val="0F2235"/>
                </a:solidFill>
                <a:latin typeface="Tahoma"/>
                <a:cs typeface="Tahoma"/>
              </a:rPr>
              <a:t>Dimensions:</a:t>
            </a:r>
            <a:r>
              <a:rPr dirty="0" sz="800" spc="-13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40">
                <a:solidFill>
                  <a:srgbClr val="0F2235"/>
                </a:solidFill>
                <a:latin typeface="Tahoma"/>
                <a:cs typeface="Tahoma"/>
              </a:rPr>
              <a:t>23</a:t>
            </a:r>
            <a:r>
              <a:rPr dirty="0" sz="800" spc="-12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55">
                <a:solidFill>
                  <a:srgbClr val="0F2235"/>
                </a:solidFill>
                <a:latin typeface="Tahoma"/>
                <a:cs typeface="Tahoma"/>
              </a:rPr>
              <a:t>5/8”</a:t>
            </a:r>
            <a:r>
              <a:rPr dirty="0" sz="800" spc="-12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30">
                <a:solidFill>
                  <a:srgbClr val="0F2235"/>
                </a:solidFill>
                <a:latin typeface="Tahoma"/>
                <a:cs typeface="Tahoma"/>
              </a:rPr>
              <a:t>W</a:t>
            </a:r>
            <a:r>
              <a:rPr dirty="0" sz="800" spc="-13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0F2235"/>
                </a:solidFill>
                <a:latin typeface="Tahoma"/>
                <a:cs typeface="Tahoma"/>
              </a:rPr>
              <a:t>x</a:t>
            </a:r>
            <a:r>
              <a:rPr dirty="0" sz="800" spc="-12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110">
                <a:solidFill>
                  <a:srgbClr val="0F2235"/>
                </a:solidFill>
                <a:latin typeface="Tahoma"/>
                <a:cs typeface="Tahoma"/>
              </a:rPr>
              <a:t>19</a:t>
            </a:r>
            <a:r>
              <a:rPr dirty="0" sz="800" spc="-12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85">
                <a:solidFill>
                  <a:srgbClr val="0F2235"/>
                </a:solidFill>
                <a:latin typeface="Tahoma"/>
                <a:cs typeface="Tahoma"/>
              </a:rPr>
              <a:t>1/2”</a:t>
            </a:r>
            <a:r>
              <a:rPr dirty="0" sz="800" spc="-13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55">
                <a:solidFill>
                  <a:srgbClr val="0F2235"/>
                </a:solidFill>
                <a:latin typeface="Tahoma"/>
                <a:cs typeface="Tahoma"/>
              </a:rPr>
              <a:t>D</a:t>
            </a:r>
            <a:r>
              <a:rPr dirty="0" sz="800" spc="-12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0F2235"/>
                </a:solidFill>
                <a:latin typeface="Tahoma"/>
                <a:cs typeface="Tahoma"/>
              </a:rPr>
              <a:t>x</a:t>
            </a:r>
            <a:r>
              <a:rPr dirty="0" sz="800" spc="-12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90">
                <a:solidFill>
                  <a:srgbClr val="0F2235"/>
                </a:solidFill>
                <a:latin typeface="Tahoma"/>
                <a:cs typeface="Tahoma"/>
              </a:rPr>
              <a:t>10</a:t>
            </a:r>
            <a:r>
              <a:rPr dirty="0" sz="800" spc="-13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55">
                <a:solidFill>
                  <a:srgbClr val="0F2235"/>
                </a:solidFill>
                <a:latin typeface="Tahoma"/>
                <a:cs typeface="Tahoma"/>
              </a:rPr>
              <a:t>1/4”H</a:t>
            </a:r>
            <a:r>
              <a:rPr dirty="0" sz="800" spc="50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70">
                <a:solidFill>
                  <a:srgbClr val="0F2235"/>
                </a:solidFill>
                <a:latin typeface="Tahoma"/>
                <a:cs typeface="Tahoma"/>
              </a:rPr>
              <a:t>120v/14.2</a:t>
            </a:r>
            <a:r>
              <a:rPr dirty="0" sz="800" spc="-9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45">
                <a:solidFill>
                  <a:srgbClr val="0F2235"/>
                </a:solidFill>
                <a:latin typeface="Tahoma"/>
                <a:cs typeface="Tahoma"/>
              </a:rPr>
              <a:t>amps/1700</a:t>
            </a:r>
            <a:r>
              <a:rPr dirty="0" sz="800" spc="-8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0">
                <a:solidFill>
                  <a:srgbClr val="0F2235"/>
                </a:solidFill>
                <a:latin typeface="Tahoma"/>
                <a:cs typeface="Tahoma"/>
              </a:rPr>
              <a:t>watts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878298" y="3421019"/>
            <a:ext cx="1787525" cy="40132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60"/>
              </a:spcBef>
            </a:pPr>
            <a:r>
              <a:rPr dirty="0" sz="800" spc="-114">
                <a:solidFill>
                  <a:srgbClr val="0F2235"/>
                </a:solidFill>
                <a:latin typeface="Tahoma"/>
                <a:cs typeface="Tahoma"/>
              </a:rPr>
              <a:t>16”</a:t>
            </a:r>
            <a:r>
              <a:rPr dirty="0" sz="800" spc="-9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30">
                <a:solidFill>
                  <a:srgbClr val="0F2235"/>
                </a:solidFill>
                <a:latin typeface="Tahoma"/>
                <a:cs typeface="Tahoma"/>
              </a:rPr>
              <a:t>commercial,</a:t>
            </a:r>
            <a:r>
              <a:rPr dirty="0" sz="800" spc="-9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35">
                <a:solidFill>
                  <a:srgbClr val="0F2235"/>
                </a:solidFill>
                <a:latin typeface="Tahoma"/>
                <a:cs typeface="Tahoma"/>
              </a:rPr>
              <a:t>deluxe</a:t>
            </a:r>
            <a:r>
              <a:rPr dirty="0" sz="800" spc="-9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40">
                <a:solidFill>
                  <a:srgbClr val="0F2235"/>
                </a:solidFill>
                <a:latin typeface="Tahoma"/>
                <a:cs typeface="Tahoma"/>
              </a:rPr>
              <a:t>oven</a:t>
            </a:r>
            <a:r>
              <a:rPr dirty="0" sz="800" spc="-9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35">
                <a:solidFill>
                  <a:srgbClr val="0F2235"/>
                </a:solidFill>
                <a:latin typeface="Tahoma"/>
                <a:cs typeface="Tahoma"/>
              </a:rPr>
              <a:t>featuring</a:t>
            </a:r>
            <a:r>
              <a:rPr dirty="0" sz="800" spc="-9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50">
                <a:solidFill>
                  <a:srgbClr val="0F2235"/>
                </a:solidFill>
                <a:latin typeface="Tahoma"/>
                <a:cs typeface="Tahoma"/>
              </a:rPr>
              <a:t>a</a:t>
            </a:r>
            <a:r>
              <a:rPr dirty="0" sz="800" spc="-30">
                <a:solidFill>
                  <a:srgbClr val="0F2235"/>
                </a:solidFill>
                <a:latin typeface="Tahoma"/>
                <a:cs typeface="Tahoma"/>
              </a:rPr>
              <a:t> rotary</a:t>
            </a:r>
            <a:r>
              <a:rPr dirty="0" sz="800" spc="-114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5">
                <a:solidFill>
                  <a:srgbClr val="0F2235"/>
                </a:solidFill>
                <a:latin typeface="Tahoma"/>
                <a:cs typeface="Tahoma"/>
              </a:rPr>
              <a:t>dial</a:t>
            </a:r>
            <a:r>
              <a:rPr dirty="0" sz="800" spc="-114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35">
                <a:solidFill>
                  <a:srgbClr val="0F2235"/>
                </a:solidFill>
                <a:latin typeface="Tahoma"/>
                <a:cs typeface="Tahoma"/>
              </a:rPr>
              <a:t>design,</a:t>
            </a:r>
            <a:r>
              <a:rPr dirty="0" sz="800" spc="-11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5">
                <a:solidFill>
                  <a:srgbClr val="0F2235"/>
                </a:solidFill>
                <a:latin typeface="Tahoma"/>
                <a:cs typeface="Tahoma"/>
              </a:rPr>
              <a:t>30</a:t>
            </a:r>
            <a:r>
              <a:rPr dirty="0" sz="800" spc="-114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30">
                <a:solidFill>
                  <a:srgbClr val="0F2235"/>
                </a:solidFill>
                <a:latin typeface="Tahoma"/>
                <a:cs typeface="Tahoma"/>
              </a:rPr>
              <a:t>min</a:t>
            </a:r>
            <a:r>
              <a:rPr dirty="0" sz="800" spc="-114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5">
                <a:solidFill>
                  <a:srgbClr val="0F2235"/>
                </a:solidFill>
                <a:latin typeface="Tahoma"/>
                <a:cs typeface="Tahoma"/>
              </a:rPr>
              <a:t>digital</a:t>
            </a:r>
            <a:r>
              <a:rPr dirty="0" sz="800" spc="-11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30">
                <a:solidFill>
                  <a:srgbClr val="0F2235"/>
                </a:solidFill>
                <a:latin typeface="Tahoma"/>
                <a:cs typeface="Tahoma"/>
              </a:rPr>
              <a:t>display</a:t>
            </a:r>
            <a:r>
              <a:rPr dirty="0" sz="800" spc="-114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5">
                <a:solidFill>
                  <a:srgbClr val="0F2235"/>
                </a:solidFill>
                <a:latin typeface="Tahoma"/>
                <a:cs typeface="Tahoma"/>
              </a:rPr>
              <a:t>and </a:t>
            </a:r>
            <a:r>
              <a:rPr dirty="0" sz="800" spc="-30">
                <a:solidFill>
                  <a:srgbClr val="0F2235"/>
                </a:solidFill>
                <a:latin typeface="Tahoma"/>
                <a:cs typeface="Tahoma"/>
              </a:rPr>
              <a:t>one</a:t>
            </a:r>
            <a:r>
              <a:rPr dirty="0" sz="800" spc="-114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0">
                <a:solidFill>
                  <a:srgbClr val="0F2235"/>
                </a:solidFill>
                <a:latin typeface="Tahoma"/>
                <a:cs typeface="Tahoma"/>
              </a:rPr>
              <a:t>touch</a:t>
            </a:r>
            <a:r>
              <a:rPr dirty="0" sz="800" spc="-11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0">
                <a:solidFill>
                  <a:srgbClr val="0F2235"/>
                </a:solidFill>
                <a:latin typeface="Tahoma"/>
                <a:cs typeface="Tahoma"/>
              </a:rPr>
              <a:t>setting</a:t>
            </a:r>
            <a:r>
              <a:rPr dirty="0" sz="800" spc="-114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5">
                <a:solidFill>
                  <a:srgbClr val="0F2235"/>
                </a:solidFill>
                <a:latin typeface="Tahoma"/>
                <a:cs typeface="Tahoma"/>
              </a:rPr>
              <a:t>with</a:t>
            </a:r>
            <a:r>
              <a:rPr dirty="0" sz="800" spc="-11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5">
                <a:solidFill>
                  <a:srgbClr val="0F2235"/>
                </a:solidFill>
                <a:latin typeface="Tahoma"/>
                <a:cs typeface="Tahoma"/>
              </a:rPr>
              <a:t>time/temp</a:t>
            </a:r>
            <a:r>
              <a:rPr dirty="0" sz="800" spc="-114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5">
                <a:solidFill>
                  <a:srgbClr val="0F2235"/>
                </a:solidFill>
                <a:latin typeface="Tahoma"/>
                <a:cs typeface="Tahoma"/>
              </a:rPr>
              <a:t>memory.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030562" y="4716317"/>
            <a:ext cx="82613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2800" algn="l"/>
              </a:tabLst>
            </a:pPr>
            <a:r>
              <a:rPr dirty="0" sz="800">
                <a:solidFill>
                  <a:srgbClr val="0F2235"/>
                </a:solidFill>
                <a:latin typeface="Tahoma"/>
                <a:cs typeface="Tahoma"/>
              </a:rPr>
              <a:t>QTY: </a:t>
            </a:r>
            <a:r>
              <a:rPr dirty="0" u="sng" sz="800">
                <a:solidFill>
                  <a:srgbClr val="0F2235"/>
                </a:solidFill>
                <a:uFill>
                  <a:solidFill>
                    <a:srgbClr val="0F2235"/>
                  </a:solidFill>
                </a:uFill>
                <a:latin typeface="Tahoma"/>
                <a:cs typeface="Tahoma"/>
              </a:rPr>
              <a:t>	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347171" y="4716307"/>
            <a:ext cx="82613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2800" algn="l"/>
              </a:tabLst>
            </a:pPr>
            <a:r>
              <a:rPr dirty="0" sz="800">
                <a:solidFill>
                  <a:srgbClr val="0F2235"/>
                </a:solidFill>
                <a:latin typeface="Tahoma"/>
                <a:cs typeface="Tahoma"/>
              </a:rPr>
              <a:t>QTY: </a:t>
            </a:r>
            <a:r>
              <a:rPr dirty="0" u="sng" sz="800">
                <a:solidFill>
                  <a:srgbClr val="0F2235"/>
                </a:solidFill>
                <a:uFill>
                  <a:solidFill>
                    <a:srgbClr val="0F2235"/>
                  </a:solidFill>
                </a:uFill>
                <a:latin typeface="Tahoma"/>
                <a:cs typeface="Tahoma"/>
              </a:rPr>
              <a:t>	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979621" y="1363122"/>
            <a:ext cx="1101090" cy="365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20955">
              <a:lnSpc>
                <a:spcPct val="101200"/>
              </a:lnSpc>
              <a:spcBef>
                <a:spcPts val="95"/>
              </a:spcBef>
            </a:pP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Wisco</a:t>
            </a:r>
            <a:r>
              <a:rPr dirty="0" sz="1100" spc="6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Deluxe</a:t>
            </a:r>
            <a:r>
              <a:rPr dirty="0" sz="1100" spc="7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Pizza </a:t>
            </a:r>
            <a:r>
              <a:rPr dirty="0" sz="1100" spc="10">
                <a:solidFill>
                  <a:srgbClr val="FFFFFF"/>
                </a:solidFill>
                <a:latin typeface="Arial Narrow"/>
                <a:cs typeface="Arial Narrow"/>
              </a:rPr>
              <a:t>Multi-Purpose</a:t>
            </a:r>
            <a:r>
              <a:rPr dirty="0" sz="1100" spc="38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Arial Narrow"/>
                <a:cs typeface="Arial Narrow"/>
              </a:rPr>
              <a:t>Oven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717104" y="4716307"/>
            <a:ext cx="82613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2800" algn="l"/>
              </a:tabLst>
            </a:pPr>
            <a:r>
              <a:rPr dirty="0" sz="800">
                <a:solidFill>
                  <a:srgbClr val="0F2235"/>
                </a:solidFill>
                <a:latin typeface="Tahoma"/>
                <a:cs typeface="Tahoma"/>
              </a:rPr>
              <a:t>QTY: </a:t>
            </a:r>
            <a:r>
              <a:rPr dirty="0" u="sng" sz="800">
                <a:solidFill>
                  <a:srgbClr val="0F2235"/>
                </a:solidFill>
                <a:uFill>
                  <a:solidFill>
                    <a:srgbClr val="0F2235"/>
                  </a:solidFill>
                </a:uFill>
                <a:latin typeface="Tahoma"/>
                <a:cs typeface="Tahoma"/>
              </a:rPr>
              <a:t>	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14033" y="2722519"/>
            <a:ext cx="1410970" cy="528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5">
                <a:solidFill>
                  <a:srgbClr val="0F2235"/>
                </a:solidFill>
                <a:latin typeface="Tahoma"/>
                <a:cs typeface="Tahoma"/>
              </a:rPr>
              <a:t>Model</a:t>
            </a:r>
            <a:r>
              <a:rPr dirty="0" sz="800" spc="-13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55">
                <a:solidFill>
                  <a:srgbClr val="0F2235"/>
                </a:solidFill>
                <a:latin typeface="Tahoma"/>
                <a:cs typeface="Tahoma"/>
              </a:rPr>
              <a:t>#</a:t>
            </a:r>
            <a:r>
              <a:rPr dirty="0" sz="800" spc="-13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5">
                <a:solidFill>
                  <a:srgbClr val="0F2235"/>
                </a:solidFill>
                <a:latin typeface="Tahoma"/>
                <a:cs typeface="Tahoma"/>
              </a:rPr>
              <a:t>421</a:t>
            </a:r>
            <a:endParaRPr sz="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800" spc="-50">
                <a:solidFill>
                  <a:srgbClr val="0F2235"/>
                </a:solidFill>
                <a:latin typeface="Tahoma"/>
                <a:cs typeface="Tahoma"/>
              </a:rPr>
              <a:t>Item</a:t>
            </a:r>
            <a:r>
              <a:rPr dirty="0" sz="800" spc="-114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55">
                <a:solidFill>
                  <a:srgbClr val="0F2235"/>
                </a:solidFill>
                <a:latin typeface="Tahoma"/>
                <a:cs typeface="Tahoma"/>
              </a:rPr>
              <a:t>#</a:t>
            </a:r>
            <a:r>
              <a:rPr dirty="0" sz="800" spc="-114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40">
                <a:solidFill>
                  <a:srgbClr val="0F2235"/>
                </a:solidFill>
                <a:latin typeface="Tahoma"/>
                <a:cs typeface="Tahoma"/>
              </a:rPr>
              <a:t>00421-</a:t>
            </a:r>
            <a:r>
              <a:rPr dirty="0" sz="800" spc="-25">
                <a:solidFill>
                  <a:srgbClr val="0F2235"/>
                </a:solidFill>
                <a:latin typeface="Tahoma"/>
                <a:cs typeface="Tahoma"/>
              </a:rPr>
              <a:t>001</a:t>
            </a:r>
            <a:endParaRPr sz="800">
              <a:latin typeface="Tahoma"/>
              <a:cs typeface="Tahoma"/>
            </a:endParaRPr>
          </a:p>
          <a:p>
            <a:pPr marL="12700" marR="5080">
              <a:lnSpc>
                <a:spcPct val="104200"/>
              </a:lnSpc>
            </a:pPr>
            <a:r>
              <a:rPr dirty="0" sz="800" spc="-35">
                <a:solidFill>
                  <a:srgbClr val="0F2235"/>
                </a:solidFill>
                <a:latin typeface="Tahoma"/>
                <a:cs typeface="Tahoma"/>
              </a:rPr>
              <a:t>Dimensions:</a:t>
            </a:r>
            <a:r>
              <a:rPr dirty="0" sz="800" spc="-13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110">
                <a:solidFill>
                  <a:srgbClr val="0F2235"/>
                </a:solidFill>
                <a:latin typeface="Tahoma"/>
                <a:cs typeface="Tahoma"/>
              </a:rPr>
              <a:t>18”</a:t>
            </a:r>
            <a:r>
              <a:rPr dirty="0" sz="800" spc="-13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30">
                <a:solidFill>
                  <a:srgbClr val="0F2235"/>
                </a:solidFill>
                <a:latin typeface="Tahoma"/>
                <a:cs typeface="Tahoma"/>
              </a:rPr>
              <a:t>W</a:t>
            </a:r>
            <a:r>
              <a:rPr dirty="0" sz="800" spc="-13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0F2235"/>
                </a:solidFill>
                <a:latin typeface="Tahoma"/>
                <a:cs typeface="Tahoma"/>
              </a:rPr>
              <a:t>x</a:t>
            </a:r>
            <a:r>
              <a:rPr dirty="0" sz="800" spc="-13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114">
                <a:solidFill>
                  <a:srgbClr val="0F2235"/>
                </a:solidFill>
                <a:latin typeface="Tahoma"/>
                <a:cs typeface="Tahoma"/>
              </a:rPr>
              <a:t>15”</a:t>
            </a:r>
            <a:r>
              <a:rPr dirty="0" sz="800" spc="-13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55">
                <a:solidFill>
                  <a:srgbClr val="0F2235"/>
                </a:solidFill>
                <a:latin typeface="Tahoma"/>
                <a:cs typeface="Tahoma"/>
              </a:rPr>
              <a:t>D</a:t>
            </a:r>
            <a:r>
              <a:rPr dirty="0" sz="800" spc="-13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0F2235"/>
                </a:solidFill>
                <a:latin typeface="Tahoma"/>
                <a:cs typeface="Tahoma"/>
              </a:rPr>
              <a:t>x</a:t>
            </a:r>
            <a:r>
              <a:rPr dirty="0" sz="800" spc="-13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60">
                <a:solidFill>
                  <a:srgbClr val="0F2235"/>
                </a:solidFill>
                <a:latin typeface="Tahoma"/>
                <a:cs typeface="Tahoma"/>
              </a:rPr>
              <a:t>7</a:t>
            </a:r>
            <a:r>
              <a:rPr dirty="0" sz="800" spc="-13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35">
                <a:solidFill>
                  <a:srgbClr val="0F2235"/>
                </a:solidFill>
                <a:latin typeface="Tahoma"/>
                <a:cs typeface="Tahoma"/>
              </a:rPr>
              <a:t>3/4”H </a:t>
            </a:r>
            <a:r>
              <a:rPr dirty="0" sz="800" spc="-75">
                <a:solidFill>
                  <a:srgbClr val="0F2235"/>
                </a:solidFill>
                <a:latin typeface="Tahoma"/>
                <a:cs typeface="Tahoma"/>
              </a:rPr>
              <a:t>120v/12.5</a:t>
            </a:r>
            <a:r>
              <a:rPr dirty="0" sz="800" spc="-8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45">
                <a:solidFill>
                  <a:srgbClr val="0F2235"/>
                </a:solidFill>
                <a:latin typeface="Tahoma"/>
                <a:cs typeface="Tahoma"/>
              </a:rPr>
              <a:t>amps/1500</a:t>
            </a:r>
            <a:r>
              <a:rPr dirty="0" sz="800" spc="-8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0">
                <a:solidFill>
                  <a:srgbClr val="0F2235"/>
                </a:solidFill>
                <a:latin typeface="Tahoma"/>
                <a:cs typeface="Tahoma"/>
              </a:rPr>
              <a:t>watts</a:t>
            </a:r>
            <a:endParaRPr sz="800">
              <a:latin typeface="Tahoma"/>
              <a:cs typeface="Tahoma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14033" y="3357519"/>
            <a:ext cx="1715770" cy="27432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60"/>
              </a:spcBef>
            </a:pPr>
            <a:r>
              <a:rPr dirty="0" sz="800" spc="-105">
                <a:solidFill>
                  <a:srgbClr val="0F2235"/>
                </a:solidFill>
                <a:latin typeface="Tahoma"/>
                <a:cs typeface="Tahoma"/>
              </a:rPr>
              <a:t>12”</a:t>
            </a:r>
            <a:r>
              <a:rPr dirty="0" sz="800" spc="-10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30">
                <a:solidFill>
                  <a:srgbClr val="0F2235"/>
                </a:solidFill>
                <a:latin typeface="Tahoma"/>
                <a:cs typeface="Tahoma"/>
              </a:rPr>
              <a:t>commercial,</a:t>
            </a:r>
            <a:r>
              <a:rPr dirty="0" sz="800" spc="-10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5">
                <a:solidFill>
                  <a:srgbClr val="0F2235"/>
                </a:solidFill>
                <a:latin typeface="Tahoma"/>
                <a:cs typeface="Tahoma"/>
              </a:rPr>
              <a:t>digital</a:t>
            </a:r>
            <a:r>
              <a:rPr dirty="0" sz="800" spc="-9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0">
                <a:solidFill>
                  <a:srgbClr val="0F2235"/>
                </a:solidFill>
                <a:latin typeface="Tahoma"/>
                <a:cs typeface="Tahoma"/>
              </a:rPr>
              <a:t>LED</a:t>
            </a:r>
            <a:r>
              <a:rPr dirty="0" sz="800" spc="-10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40">
                <a:solidFill>
                  <a:srgbClr val="0F2235"/>
                </a:solidFill>
                <a:latin typeface="Tahoma"/>
                <a:cs typeface="Tahoma"/>
              </a:rPr>
              <a:t>display,</a:t>
            </a:r>
            <a:r>
              <a:rPr dirty="0" sz="800" spc="-9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10">
                <a:solidFill>
                  <a:srgbClr val="0F2235"/>
                </a:solidFill>
                <a:latin typeface="Tahoma"/>
                <a:cs typeface="Tahoma"/>
              </a:rPr>
              <a:t>rotary </a:t>
            </a:r>
            <a:r>
              <a:rPr dirty="0" sz="800" spc="-25">
                <a:solidFill>
                  <a:srgbClr val="0F2235"/>
                </a:solidFill>
                <a:latin typeface="Tahoma"/>
                <a:cs typeface="Tahoma"/>
              </a:rPr>
              <a:t>dial</a:t>
            </a:r>
            <a:r>
              <a:rPr dirty="0" sz="800" spc="-13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10">
                <a:solidFill>
                  <a:srgbClr val="0F2235"/>
                </a:solidFill>
                <a:latin typeface="Tahoma"/>
                <a:cs typeface="Tahoma"/>
              </a:rPr>
              <a:t>design.</a:t>
            </a:r>
            <a:endParaRPr sz="800">
              <a:latin typeface="Tahoma"/>
              <a:cs typeface="Tahoma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14033" y="3756299"/>
            <a:ext cx="1771014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0">
                <a:solidFill>
                  <a:srgbClr val="0F2235"/>
                </a:solidFill>
                <a:latin typeface="Tahoma"/>
                <a:cs typeface="Tahoma"/>
              </a:rPr>
              <a:t>Dedicated</a:t>
            </a:r>
            <a:r>
              <a:rPr dirty="0" sz="800" spc="-8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0">
                <a:solidFill>
                  <a:srgbClr val="0F2235"/>
                </a:solidFill>
                <a:latin typeface="Tahoma"/>
                <a:cs typeface="Tahoma"/>
              </a:rPr>
              <a:t>electrical</a:t>
            </a:r>
            <a:r>
              <a:rPr dirty="0" sz="800" spc="-8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10">
                <a:solidFill>
                  <a:srgbClr val="0F2235"/>
                </a:solidFill>
                <a:latin typeface="Tahoma"/>
                <a:cs typeface="Tahoma"/>
              </a:rPr>
              <a:t>circuit</a:t>
            </a:r>
            <a:r>
              <a:rPr dirty="0" sz="800" spc="-8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0">
                <a:solidFill>
                  <a:srgbClr val="0F2235"/>
                </a:solidFill>
                <a:latin typeface="Tahoma"/>
                <a:cs typeface="Tahoma"/>
              </a:rPr>
              <a:t>recommended.</a:t>
            </a:r>
            <a:endParaRPr sz="800">
              <a:latin typeface="Tahoma"/>
              <a:cs typeface="Tahoma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878264" y="3916827"/>
            <a:ext cx="1771014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0">
                <a:solidFill>
                  <a:srgbClr val="0F2235"/>
                </a:solidFill>
                <a:latin typeface="Tahoma"/>
                <a:cs typeface="Tahoma"/>
              </a:rPr>
              <a:t>Dedicated</a:t>
            </a:r>
            <a:r>
              <a:rPr dirty="0" sz="800" spc="-8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0">
                <a:solidFill>
                  <a:srgbClr val="0F2235"/>
                </a:solidFill>
                <a:latin typeface="Tahoma"/>
                <a:cs typeface="Tahoma"/>
              </a:rPr>
              <a:t>electrical</a:t>
            </a:r>
            <a:r>
              <a:rPr dirty="0" sz="800" spc="-8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10">
                <a:solidFill>
                  <a:srgbClr val="0F2235"/>
                </a:solidFill>
                <a:latin typeface="Tahoma"/>
                <a:cs typeface="Tahoma"/>
              </a:rPr>
              <a:t>circuit</a:t>
            </a:r>
            <a:r>
              <a:rPr dirty="0" sz="800" spc="-8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0">
                <a:solidFill>
                  <a:srgbClr val="0F2235"/>
                </a:solidFill>
                <a:latin typeface="Tahoma"/>
                <a:cs typeface="Tahoma"/>
              </a:rPr>
              <a:t>recommended.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335843" y="4982852"/>
            <a:ext cx="7091680" cy="3636645"/>
            <a:chOff x="335843" y="4982852"/>
            <a:chExt cx="7091680" cy="3636645"/>
          </a:xfrm>
        </p:grpSpPr>
        <p:sp>
          <p:nvSpPr>
            <p:cNvPr id="24" name="object 24" descr=""/>
            <p:cNvSpPr/>
            <p:nvPr/>
          </p:nvSpPr>
          <p:spPr>
            <a:xfrm>
              <a:off x="335843" y="4982852"/>
              <a:ext cx="2329180" cy="3636645"/>
            </a:xfrm>
            <a:custGeom>
              <a:avLst/>
              <a:gdLst/>
              <a:ahLst/>
              <a:cxnLst/>
              <a:rect l="l" t="t" r="r" b="b"/>
              <a:pathLst>
                <a:path w="2329180" h="3636645">
                  <a:moveTo>
                    <a:pt x="2143633" y="0"/>
                  </a:moveTo>
                  <a:lnTo>
                    <a:pt x="185026" y="0"/>
                  </a:lnTo>
                  <a:lnTo>
                    <a:pt x="135840" y="6609"/>
                  </a:lnTo>
                  <a:lnTo>
                    <a:pt x="91641" y="25262"/>
                  </a:lnTo>
                  <a:lnTo>
                    <a:pt x="54194" y="54194"/>
                  </a:lnTo>
                  <a:lnTo>
                    <a:pt x="25262" y="91641"/>
                  </a:lnTo>
                  <a:lnTo>
                    <a:pt x="6609" y="135840"/>
                  </a:lnTo>
                  <a:lnTo>
                    <a:pt x="0" y="185026"/>
                  </a:lnTo>
                  <a:lnTo>
                    <a:pt x="0" y="3451339"/>
                  </a:lnTo>
                  <a:lnTo>
                    <a:pt x="6609" y="3500525"/>
                  </a:lnTo>
                  <a:lnTo>
                    <a:pt x="25262" y="3544724"/>
                  </a:lnTo>
                  <a:lnTo>
                    <a:pt x="54194" y="3582171"/>
                  </a:lnTo>
                  <a:lnTo>
                    <a:pt x="91641" y="3611103"/>
                  </a:lnTo>
                  <a:lnTo>
                    <a:pt x="135840" y="3629756"/>
                  </a:lnTo>
                  <a:lnTo>
                    <a:pt x="185026" y="3636365"/>
                  </a:lnTo>
                  <a:lnTo>
                    <a:pt x="2143633" y="3636365"/>
                  </a:lnTo>
                  <a:lnTo>
                    <a:pt x="2192819" y="3629756"/>
                  </a:lnTo>
                  <a:lnTo>
                    <a:pt x="2237017" y="3611103"/>
                  </a:lnTo>
                  <a:lnTo>
                    <a:pt x="2274465" y="3582171"/>
                  </a:lnTo>
                  <a:lnTo>
                    <a:pt x="2303397" y="3544724"/>
                  </a:lnTo>
                  <a:lnTo>
                    <a:pt x="2322049" y="3500525"/>
                  </a:lnTo>
                  <a:lnTo>
                    <a:pt x="2328659" y="3451339"/>
                  </a:lnTo>
                  <a:lnTo>
                    <a:pt x="2328659" y="185026"/>
                  </a:lnTo>
                  <a:lnTo>
                    <a:pt x="2322049" y="135840"/>
                  </a:lnTo>
                  <a:lnTo>
                    <a:pt x="2303397" y="91641"/>
                  </a:lnTo>
                  <a:lnTo>
                    <a:pt x="2274465" y="54194"/>
                  </a:lnTo>
                  <a:lnTo>
                    <a:pt x="2237017" y="25262"/>
                  </a:lnTo>
                  <a:lnTo>
                    <a:pt x="2192819" y="6609"/>
                  </a:lnTo>
                  <a:lnTo>
                    <a:pt x="2143633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335889" y="4982856"/>
              <a:ext cx="2328545" cy="774065"/>
            </a:xfrm>
            <a:custGeom>
              <a:avLst/>
              <a:gdLst/>
              <a:ahLst/>
              <a:cxnLst/>
              <a:rect l="l" t="t" r="r" b="b"/>
              <a:pathLst>
                <a:path w="2328545" h="774064">
                  <a:moveTo>
                    <a:pt x="2129015" y="0"/>
                  </a:moveTo>
                  <a:lnTo>
                    <a:pt x="199809" y="0"/>
                  </a:lnTo>
                  <a:lnTo>
                    <a:pt x="146639" y="6117"/>
                  </a:lnTo>
                  <a:lnTo>
                    <a:pt x="98894" y="23386"/>
                  </a:lnTo>
                  <a:lnTo>
                    <a:pt x="58466" y="50184"/>
                  </a:lnTo>
                  <a:lnTo>
                    <a:pt x="27246" y="84884"/>
                  </a:lnTo>
                  <a:lnTo>
                    <a:pt x="7126" y="125865"/>
                  </a:lnTo>
                  <a:lnTo>
                    <a:pt x="0" y="171500"/>
                  </a:lnTo>
                  <a:lnTo>
                    <a:pt x="0" y="773595"/>
                  </a:lnTo>
                  <a:lnTo>
                    <a:pt x="2328481" y="773595"/>
                  </a:lnTo>
                  <a:lnTo>
                    <a:pt x="2328481" y="171500"/>
                  </a:lnTo>
                  <a:lnTo>
                    <a:pt x="2321356" y="125865"/>
                  </a:lnTo>
                  <a:lnTo>
                    <a:pt x="2301247" y="84884"/>
                  </a:lnTo>
                  <a:lnTo>
                    <a:pt x="2270058" y="50184"/>
                  </a:lnTo>
                  <a:lnTo>
                    <a:pt x="2229688" y="23386"/>
                  </a:lnTo>
                  <a:lnTo>
                    <a:pt x="2182040" y="6117"/>
                  </a:lnTo>
                  <a:lnTo>
                    <a:pt x="2129015" y="0"/>
                  </a:lnTo>
                  <a:close/>
                </a:path>
              </a:pathLst>
            </a:custGeom>
            <a:solidFill>
              <a:srgbClr val="E336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711000" y="4982852"/>
              <a:ext cx="2329180" cy="3636645"/>
            </a:xfrm>
            <a:custGeom>
              <a:avLst/>
              <a:gdLst/>
              <a:ahLst/>
              <a:cxnLst/>
              <a:rect l="l" t="t" r="r" b="b"/>
              <a:pathLst>
                <a:path w="2329179" h="3636645">
                  <a:moveTo>
                    <a:pt x="2143633" y="0"/>
                  </a:moveTo>
                  <a:lnTo>
                    <a:pt x="185026" y="0"/>
                  </a:lnTo>
                  <a:lnTo>
                    <a:pt x="135840" y="6609"/>
                  </a:lnTo>
                  <a:lnTo>
                    <a:pt x="91641" y="25262"/>
                  </a:lnTo>
                  <a:lnTo>
                    <a:pt x="54194" y="54194"/>
                  </a:lnTo>
                  <a:lnTo>
                    <a:pt x="25262" y="91641"/>
                  </a:lnTo>
                  <a:lnTo>
                    <a:pt x="6609" y="135840"/>
                  </a:lnTo>
                  <a:lnTo>
                    <a:pt x="0" y="185026"/>
                  </a:lnTo>
                  <a:lnTo>
                    <a:pt x="0" y="3451339"/>
                  </a:lnTo>
                  <a:lnTo>
                    <a:pt x="6609" y="3500525"/>
                  </a:lnTo>
                  <a:lnTo>
                    <a:pt x="25262" y="3544724"/>
                  </a:lnTo>
                  <a:lnTo>
                    <a:pt x="54194" y="3582171"/>
                  </a:lnTo>
                  <a:lnTo>
                    <a:pt x="91641" y="3611103"/>
                  </a:lnTo>
                  <a:lnTo>
                    <a:pt x="135840" y="3629756"/>
                  </a:lnTo>
                  <a:lnTo>
                    <a:pt x="185026" y="3636365"/>
                  </a:lnTo>
                  <a:lnTo>
                    <a:pt x="2143633" y="3636365"/>
                  </a:lnTo>
                  <a:lnTo>
                    <a:pt x="2192819" y="3629756"/>
                  </a:lnTo>
                  <a:lnTo>
                    <a:pt x="2237017" y="3611103"/>
                  </a:lnTo>
                  <a:lnTo>
                    <a:pt x="2274465" y="3582171"/>
                  </a:lnTo>
                  <a:lnTo>
                    <a:pt x="2303397" y="3544724"/>
                  </a:lnTo>
                  <a:lnTo>
                    <a:pt x="2322049" y="3500525"/>
                  </a:lnTo>
                  <a:lnTo>
                    <a:pt x="2328659" y="3451339"/>
                  </a:lnTo>
                  <a:lnTo>
                    <a:pt x="2328659" y="185026"/>
                  </a:lnTo>
                  <a:lnTo>
                    <a:pt x="2322049" y="135840"/>
                  </a:lnTo>
                  <a:lnTo>
                    <a:pt x="2303397" y="91641"/>
                  </a:lnTo>
                  <a:lnTo>
                    <a:pt x="2274465" y="54194"/>
                  </a:lnTo>
                  <a:lnTo>
                    <a:pt x="2237017" y="25262"/>
                  </a:lnTo>
                  <a:lnTo>
                    <a:pt x="2192819" y="6609"/>
                  </a:lnTo>
                  <a:lnTo>
                    <a:pt x="2143633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711047" y="4982856"/>
              <a:ext cx="2328545" cy="774065"/>
            </a:xfrm>
            <a:custGeom>
              <a:avLst/>
              <a:gdLst/>
              <a:ahLst/>
              <a:cxnLst/>
              <a:rect l="l" t="t" r="r" b="b"/>
              <a:pathLst>
                <a:path w="2328545" h="774064">
                  <a:moveTo>
                    <a:pt x="2129015" y="0"/>
                  </a:moveTo>
                  <a:lnTo>
                    <a:pt x="199809" y="0"/>
                  </a:lnTo>
                  <a:lnTo>
                    <a:pt x="146639" y="6117"/>
                  </a:lnTo>
                  <a:lnTo>
                    <a:pt x="98894" y="23386"/>
                  </a:lnTo>
                  <a:lnTo>
                    <a:pt x="58466" y="50184"/>
                  </a:lnTo>
                  <a:lnTo>
                    <a:pt x="27246" y="84884"/>
                  </a:lnTo>
                  <a:lnTo>
                    <a:pt x="7126" y="125865"/>
                  </a:lnTo>
                  <a:lnTo>
                    <a:pt x="0" y="171500"/>
                  </a:lnTo>
                  <a:lnTo>
                    <a:pt x="0" y="773595"/>
                  </a:lnTo>
                  <a:lnTo>
                    <a:pt x="2328481" y="773595"/>
                  </a:lnTo>
                  <a:lnTo>
                    <a:pt x="2328481" y="171500"/>
                  </a:lnTo>
                  <a:lnTo>
                    <a:pt x="2321356" y="125865"/>
                  </a:lnTo>
                  <a:lnTo>
                    <a:pt x="2301247" y="84884"/>
                  </a:lnTo>
                  <a:lnTo>
                    <a:pt x="2270058" y="50184"/>
                  </a:lnTo>
                  <a:lnTo>
                    <a:pt x="2229688" y="23386"/>
                  </a:lnTo>
                  <a:lnTo>
                    <a:pt x="2182040" y="6117"/>
                  </a:lnTo>
                  <a:lnTo>
                    <a:pt x="2129015" y="0"/>
                  </a:lnTo>
                  <a:close/>
                </a:path>
              </a:pathLst>
            </a:custGeom>
            <a:solidFill>
              <a:srgbClr val="E336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5098767" y="4982852"/>
              <a:ext cx="2329180" cy="3636645"/>
            </a:xfrm>
            <a:custGeom>
              <a:avLst/>
              <a:gdLst/>
              <a:ahLst/>
              <a:cxnLst/>
              <a:rect l="l" t="t" r="r" b="b"/>
              <a:pathLst>
                <a:path w="2329179" h="3636645">
                  <a:moveTo>
                    <a:pt x="2143632" y="0"/>
                  </a:moveTo>
                  <a:lnTo>
                    <a:pt x="185026" y="0"/>
                  </a:lnTo>
                  <a:lnTo>
                    <a:pt x="135840" y="6609"/>
                  </a:lnTo>
                  <a:lnTo>
                    <a:pt x="91641" y="25262"/>
                  </a:lnTo>
                  <a:lnTo>
                    <a:pt x="54194" y="54194"/>
                  </a:lnTo>
                  <a:lnTo>
                    <a:pt x="25262" y="91641"/>
                  </a:lnTo>
                  <a:lnTo>
                    <a:pt x="6609" y="135840"/>
                  </a:lnTo>
                  <a:lnTo>
                    <a:pt x="0" y="185026"/>
                  </a:lnTo>
                  <a:lnTo>
                    <a:pt x="0" y="3451339"/>
                  </a:lnTo>
                  <a:lnTo>
                    <a:pt x="6609" y="3500525"/>
                  </a:lnTo>
                  <a:lnTo>
                    <a:pt x="25262" y="3544724"/>
                  </a:lnTo>
                  <a:lnTo>
                    <a:pt x="54194" y="3582171"/>
                  </a:lnTo>
                  <a:lnTo>
                    <a:pt x="91641" y="3611103"/>
                  </a:lnTo>
                  <a:lnTo>
                    <a:pt x="135840" y="3629756"/>
                  </a:lnTo>
                  <a:lnTo>
                    <a:pt x="185026" y="3636365"/>
                  </a:lnTo>
                  <a:lnTo>
                    <a:pt x="2143632" y="3636365"/>
                  </a:lnTo>
                  <a:lnTo>
                    <a:pt x="2192819" y="3629756"/>
                  </a:lnTo>
                  <a:lnTo>
                    <a:pt x="2237017" y="3611103"/>
                  </a:lnTo>
                  <a:lnTo>
                    <a:pt x="2274465" y="3582171"/>
                  </a:lnTo>
                  <a:lnTo>
                    <a:pt x="2303397" y="3544724"/>
                  </a:lnTo>
                  <a:lnTo>
                    <a:pt x="2322049" y="3500525"/>
                  </a:lnTo>
                  <a:lnTo>
                    <a:pt x="2328659" y="3451339"/>
                  </a:lnTo>
                  <a:lnTo>
                    <a:pt x="2328659" y="185026"/>
                  </a:lnTo>
                  <a:lnTo>
                    <a:pt x="2322049" y="135840"/>
                  </a:lnTo>
                  <a:lnTo>
                    <a:pt x="2303397" y="91641"/>
                  </a:lnTo>
                  <a:lnTo>
                    <a:pt x="2274465" y="54194"/>
                  </a:lnTo>
                  <a:lnTo>
                    <a:pt x="2237017" y="25262"/>
                  </a:lnTo>
                  <a:lnTo>
                    <a:pt x="2192819" y="6609"/>
                  </a:lnTo>
                  <a:lnTo>
                    <a:pt x="2143632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5098815" y="4982856"/>
              <a:ext cx="2328545" cy="774065"/>
            </a:xfrm>
            <a:custGeom>
              <a:avLst/>
              <a:gdLst/>
              <a:ahLst/>
              <a:cxnLst/>
              <a:rect l="l" t="t" r="r" b="b"/>
              <a:pathLst>
                <a:path w="2328545" h="774064">
                  <a:moveTo>
                    <a:pt x="2129015" y="0"/>
                  </a:moveTo>
                  <a:lnTo>
                    <a:pt x="199809" y="0"/>
                  </a:lnTo>
                  <a:lnTo>
                    <a:pt x="146639" y="6117"/>
                  </a:lnTo>
                  <a:lnTo>
                    <a:pt x="98894" y="23386"/>
                  </a:lnTo>
                  <a:lnTo>
                    <a:pt x="58466" y="50184"/>
                  </a:lnTo>
                  <a:lnTo>
                    <a:pt x="27246" y="84884"/>
                  </a:lnTo>
                  <a:lnTo>
                    <a:pt x="7126" y="125865"/>
                  </a:lnTo>
                  <a:lnTo>
                    <a:pt x="0" y="171500"/>
                  </a:lnTo>
                  <a:lnTo>
                    <a:pt x="0" y="773595"/>
                  </a:lnTo>
                  <a:lnTo>
                    <a:pt x="2328481" y="773595"/>
                  </a:lnTo>
                  <a:lnTo>
                    <a:pt x="2328481" y="171500"/>
                  </a:lnTo>
                  <a:lnTo>
                    <a:pt x="2321356" y="125865"/>
                  </a:lnTo>
                  <a:lnTo>
                    <a:pt x="2301247" y="84884"/>
                  </a:lnTo>
                  <a:lnTo>
                    <a:pt x="2270058" y="50184"/>
                  </a:lnTo>
                  <a:lnTo>
                    <a:pt x="2229688" y="23386"/>
                  </a:lnTo>
                  <a:lnTo>
                    <a:pt x="2182040" y="6117"/>
                  </a:lnTo>
                  <a:lnTo>
                    <a:pt x="2129015" y="0"/>
                  </a:lnTo>
                  <a:close/>
                </a:path>
              </a:pathLst>
            </a:custGeom>
            <a:solidFill>
              <a:srgbClr val="E3362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865629" y="5039003"/>
            <a:ext cx="1277620" cy="365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79070">
              <a:lnSpc>
                <a:spcPct val="101200"/>
              </a:lnSpc>
              <a:spcBef>
                <a:spcPts val="95"/>
              </a:spcBef>
            </a:pP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Wisco</a:t>
            </a:r>
            <a:r>
              <a:rPr dirty="0" sz="1100" spc="6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Warming/ </a:t>
            </a:r>
            <a:r>
              <a:rPr dirty="0" sz="1100" spc="20">
                <a:solidFill>
                  <a:srgbClr val="FFFFFF"/>
                </a:solidFill>
                <a:latin typeface="Arial Narrow"/>
                <a:cs typeface="Arial Narrow"/>
              </a:rPr>
              <a:t>Merchandising</a:t>
            </a:r>
            <a:r>
              <a:rPr dirty="0" sz="1100" spc="16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Cabinet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3247373" y="5039003"/>
            <a:ext cx="1277620" cy="365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79070">
              <a:lnSpc>
                <a:spcPct val="101200"/>
              </a:lnSpc>
              <a:spcBef>
                <a:spcPts val="95"/>
              </a:spcBef>
            </a:pP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Wisco</a:t>
            </a:r>
            <a:r>
              <a:rPr dirty="0" sz="1100" spc="6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Warming/ </a:t>
            </a:r>
            <a:r>
              <a:rPr dirty="0" sz="1100" spc="20">
                <a:solidFill>
                  <a:srgbClr val="FFFFFF"/>
                </a:solidFill>
                <a:latin typeface="Arial Narrow"/>
                <a:cs typeface="Arial Narrow"/>
              </a:rPr>
              <a:t>Merchandising</a:t>
            </a:r>
            <a:r>
              <a:rPr dirty="0" sz="1100" spc="16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Cabinet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5624308" y="5039003"/>
            <a:ext cx="1277620" cy="365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79070">
              <a:lnSpc>
                <a:spcPct val="101200"/>
              </a:lnSpc>
              <a:spcBef>
                <a:spcPts val="95"/>
              </a:spcBef>
            </a:pPr>
            <a:r>
              <a:rPr dirty="0" sz="1100">
                <a:solidFill>
                  <a:srgbClr val="FFFFFF"/>
                </a:solidFill>
                <a:latin typeface="Arial Narrow"/>
                <a:cs typeface="Arial Narrow"/>
              </a:rPr>
              <a:t>Wisco</a:t>
            </a:r>
            <a:r>
              <a:rPr dirty="0" sz="1100" spc="6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Warming/ </a:t>
            </a:r>
            <a:r>
              <a:rPr dirty="0" sz="1100" spc="20">
                <a:solidFill>
                  <a:srgbClr val="FFFFFF"/>
                </a:solidFill>
                <a:latin typeface="Arial Narrow"/>
                <a:cs typeface="Arial Narrow"/>
              </a:rPr>
              <a:t>Merchandising</a:t>
            </a:r>
            <a:r>
              <a:rPr dirty="0" sz="1100" spc="16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 Narrow"/>
                <a:cs typeface="Arial Narrow"/>
              </a:rPr>
              <a:t>Cabinet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2819728" y="5882364"/>
            <a:ext cx="720725" cy="108775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63500">
              <a:lnSpc>
                <a:spcPct val="104200"/>
              </a:lnSpc>
              <a:spcBef>
                <a:spcPts val="60"/>
              </a:spcBef>
            </a:pPr>
            <a:r>
              <a:rPr dirty="0" sz="800" spc="-35">
                <a:solidFill>
                  <a:srgbClr val="0F2235"/>
                </a:solidFill>
                <a:latin typeface="Tahoma"/>
                <a:cs typeface="Tahoma"/>
              </a:rPr>
              <a:t>Model</a:t>
            </a:r>
            <a:r>
              <a:rPr dirty="0" sz="800" spc="-12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55">
                <a:solidFill>
                  <a:srgbClr val="0F2235"/>
                </a:solidFill>
                <a:latin typeface="Tahoma"/>
                <a:cs typeface="Tahoma"/>
              </a:rPr>
              <a:t>#</a:t>
            </a:r>
            <a:r>
              <a:rPr dirty="0" sz="800" spc="-114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40">
                <a:solidFill>
                  <a:srgbClr val="0F2235"/>
                </a:solidFill>
                <a:latin typeface="Tahoma"/>
                <a:cs typeface="Tahoma"/>
              </a:rPr>
              <a:t>690-</a:t>
            </a:r>
            <a:r>
              <a:rPr dirty="0" sz="800" spc="-35">
                <a:solidFill>
                  <a:srgbClr val="0F2235"/>
                </a:solidFill>
                <a:latin typeface="Tahoma"/>
                <a:cs typeface="Tahoma"/>
              </a:rPr>
              <a:t>25 </a:t>
            </a:r>
            <a:r>
              <a:rPr dirty="0" sz="800" spc="-50">
                <a:solidFill>
                  <a:srgbClr val="0F2235"/>
                </a:solidFill>
                <a:latin typeface="Tahoma"/>
                <a:cs typeface="Tahoma"/>
              </a:rPr>
              <a:t>Item</a:t>
            </a:r>
            <a:r>
              <a:rPr dirty="0" sz="800" spc="-13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5">
                <a:solidFill>
                  <a:srgbClr val="0F2235"/>
                </a:solidFill>
                <a:latin typeface="Tahoma"/>
                <a:cs typeface="Tahoma"/>
              </a:rPr>
              <a:t>#:</a:t>
            </a:r>
            <a:endParaRPr sz="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800" spc="-80">
                <a:solidFill>
                  <a:srgbClr val="0F2235"/>
                </a:solidFill>
                <a:latin typeface="Tahoma"/>
                <a:cs typeface="Tahoma"/>
              </a:rPr>
              <a:t>00690-</a:t>
            </a:r>
            <a:r>
              <a:rPr dirty="0" sz="800" spc="-75">
                <a:solidFill>
                  <a:srgbClr val="0F2235"/>
                </a:solidFill>
                <a:latin typeface="Tahoma"/>
                <a:cs typeface="Tahoma"/>
              </a:rPr>
              <a:t>25-128-</a:t>
            </a:r>
            <a:r>
              <a:rPr dirty="0" sz="800" spc="-60">
                <a:solidFill>
                  <a:srgbClr val="0F2235"/>
                </a:solidFill>
                <a:latin typeface="Tahoma"/>
                <a:cs typeface="Tahoma"/>
              </a:rPr>
              <a:t>BLK</a:t>
            </a:r>
            <a:endParaRPr sz="800">
              <a:latin typeface="Tahoma"/>
              <a:cs typeface="Tahoma"/>
            </a:endParaRPr>
          </a:p>
          <a:p>
            <a:pPr marL="12700" marR="154940">
              <a:lnSpc>
                <a:spcPct val="104200"/>
              </a:lnSpc>
              <a:spcBef>
                <a:spcPts val="200"/>
              </a:spcBef>
            </a:pPr>
            <a:r>
              <a:rPr dirty="0" sz="800" spc="-10">
                <a:solidFill>
                  <a:srgbClr val="0F2235"/>
                </a:solidFill>
                <a:latin typeface="Tahoma"/>
                <a:cs typeface="Tahoma"/>
              </a:rPr>
              <a:t>Dimensions: </a:t>
            </a:r>
            <a:r>
              <a:rPr dirty="0" sz="800" spc="-110">
                <a:solidFill>
                  <a:srgbClr val="0F2235"/>
                </a:solidFill>
                <a:latin typeface="Tahoma"/>
                <a:cs typeface="Tahoma"/>
              </a:rPr>
              <a:t>18”</a:t>
            </a:r>
            <a:r>
              <a:rPr dirty="0" sz="800" spc="-14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30">
                <a:solidFill>
                  <a:srgbClr val="0F2235"/>
                </a:solidFill>
                <a:latin typeface="Tahoma"/>
                <a:cs typeface="Tahoma"/>
              </a:rPr>
              <a:t>W</a:t>
            </a:r>
            <a:r>
              <a:rPr dirty="0" sz="800" spc="-14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0F2235"/>
                </a:solidFill>
                <a:latin typeface="Tahoma"/>
                <a:cs typeface="Tahoma"/>
              </a:rPr>
              <a:t>x</a:t>
            </a:r>
            <a:r>
              <a:rPr dirty="0" sz="800" spc="-14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110">
                <a:solidFill>
                  <a:srgbClr val="0F2235"/>
                </a:solidFill>
                <a:latin typeface="Tahoma"/>
                <a:cs typeface="Tahoma"/>
              </a:rPr>
              <a:t>18”</a:t>
            </a:r>
            <a:r>
              <a:rPr dirty="0" sz="800" spc="-14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55">
                <a:solidFill>
                  <a:srgbClr val="0F2235"/>
                </a:solidFill>
                <a:latin typeface="Tahoma"/>
                <a:cs typeface="Tahoma"/>
              </a:rPr>
              <a:t>D</a:t>
            </a:r>
            <a:r>
              <a:rPr dirty="0" sz="800" spc="-14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50">
                <a:solidFill>
                  <a:srgbClr val="0F2235"/>
                </a:solidFill>
                <a:latin typeface="Tahoma"/>
                <a:cs typeface="Tahoma"/>
              </a:rPr>
              <a:t>x</a:t>
            </a:r>
            <a:endParaRPr sz="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800" spc="-55">
                <a:solidFill>
                  <a:srgbClr val="0F2235"/>
                </a:solidFill>
                <a:latin typeface="Tahoma"/>
                <a:cs typeface="Tahoma"/>
              </a:rPr>
              <a:t>34”</a:t>
            </a:r>
            <a:r>
              <a:rPr dirty="0" sz="800" spc="-13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50">
                <a:solidFill>
                  <a:srgbClr val="0F2235"/>
                </a:solidFill>
                <a:latin typeface="Tahoma"/>
                <a:cs typeface="Tahoma"/>
              </a:rPr>
              <a:t>H</a:t>
            </a:r>
            <a:endParaRPr sz="800">
              <a:latin typeface="Tahoma"/>
              <a:cs typeface="Tahoma"/>
            </a:endParaRPr>
          </a:p>
          <a:p>
            <a:pPr marL="12700" marR="69850">
              <a:lnSpc>
                <a:spcPct val="104200"/>
              </a:lnSpc>
              <a:spcBef>
                <a:spcPts val="200"/>
              </a:spcBef>
            </a:pPr>
            <a:r>
              <a:rPr dirty="0" sz="800" spc="-60">
                <a:solidFill>
                  <a:srgbClr val="0F2235"/>
                </a:solidFill>
                <a:latin typeface="Tahoma"/>
                <a:cs typeface="Tahoma"/>
              </a:rPr>
              <a:t>120v/5.3</a:t>
            </a:r>
            <a:r>
              <a:rPr dirty="0" sz="800" spc="-9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5">
                <a:solidFill>
                  <a:srgbClr val="0F2235"/>
                </a:solidFill>
                <a:latin typeface="Tahoma"/>
                <a:cs typeface="Tahoma"/>
              </a:rPr>
              <a:t>amps/ 640</a:t>
            </a:r>
            <a:r>
              <a:rPr dirty="0" sz="800" spc="-12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10">
                <a:solidFill>
                  <a:srgbClr val="0F2235"/>
                </a:solidFill>
                <a:latin typeface="Tahoma"/>
                <a:cs typeface="Tahoma"/>
              </a:rPr>
              <a:t>watts</a:t>
            </a:r>
            <a:endParaRPr sz="800">
              <a:latin typeface="Tahoma"/>
              <a:cs typeface="Tahoma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477495" y="8384449"/>
            <a:ext cx="83883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5500" algn="l"/>
              </a:tabLst>
            </a:pPr>
            <a:r>
              <a:rPr dirty="0" sz="800">
                <a:solidFill>
                  <a:srgbClr val="0F2235"/>
                </a:solidFill>
                <a:latin typeface="Tahoma"/>
                <a:cs typeface="Tahoma"/>
              </a:rPr>
              <a:t>QTY:</a:t>
            </a:r>
            <a:r>
              <a:rPr dirty="0" sz="800" spc="14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u="sng" sz="800">
                <a:solidFill>
                  <a:srgbClr val="0F2235"/>
                </a:solidFill>
                <a:uFill>
                  <a:solidFill>
                    <a:srgbClr val="0F2235"/>
                  </a:solidFill>
                </a:uFill>
                <a:latin typeface="Tahoma"/>
                <a:cs typeface="Tahoma"/>
              </a:rPr>
              <a:t>	</a:t>
            </a:r>
            <a:endParaRPr sz="800">
              <a:latin typeface="Tahoma"/>
              <a:cs typeface="Tahoma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5202665" y="5882401"/>
            <a:ext cx="639445" cy="111252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66040">
              <a:lnSpc>
                <a:spcPct val="104200"/>
              </a:lnSpc>
              <a:spcBef>
                <a:spcPts val="60"/>
              </a:spcBef>
            </a:pPr>
            <a:r>
              <a:rPr dirty="0" sz="800" spc="-35">
                <a:solidFill>
                  <a:srgbClr val="0F2235"/>
                </a:solidFill>
                <a:latin typeface="Tahoma"/>
                <a:cs typeface="Tahoma"/>
              </a:rPr>
              <a:t>Model</a:t>
            </a:r>
            <a:r>
              <a:rPr dirty="0" sz="800" spc="-13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55">
                <a:solidFill>
                  <a:srgbClr val="0F2235"/>
                </a:solidFill>
                <a:latin typeface="Tahoma"/>
                <a:cs typeface="Tahoma"/>
              </a:rPr>
              <a:t>#</a:t>
            </a:r>
            <a:r>
              <a:rPr dirty="0" sz="800" spc="-13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65">
                <a:solidFill>
                  <a:srgbClr val="0F2235"/>
                </a:solidFill>
                <a:latin typeface="Tahoma"/>
                <a:cs typeface="Tahoma"/>
              </a:rPr>
              <a:t>695D</a:t>
            </a:r>
            <a:r>
              <a:rPr dirty="0" sz="800" spc="50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50">
                <a:solidFill>
                  <a:srgbClr val="0F2235"/>
                </a:solidFill>
                <a:latin typeface="Tahoma"/>
                <a:cs typeface="Tahoma"/>
              </a:rPr>
              <a:t>Item</a:t>
            </a:r>
            <a:r>
              <a:rPr dirty="0" sz="800" spc="-13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50">
                <a:solidFill>
                  <a:srgbClr val="0F2235"/>
                </a:solidFill>
                <a:latin typeface="Tahoma"/>
                <a:cs typeface="Tahoma"/>
              </a:rPr>
              <a:t>#</a:t>
            </a:r>
            <a:r>
              <a:rPr dirty="0" sz="800" spc="50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60">
                <a:solidFill>
                  <a:srgbClr val="0F2235"/>
                </a:solidFill>
                <a:latin typeface="Tahoma"/>
                <a:cs typeface="Tahoma"/>
              </a:rPr>
              <a:t>00695D-</a:t>
            </a:r>
            <a:r>
              <a:rPr dirty="0" sz="800" spc="-25">
                <a:solidFill>
                  <a:srgbClr val="0F2235"/>
                </a:solidFill>
                <a:latin typeface="Tahoma"/>
                <a:cs typeface="Tahoma"/>
              </a:rPr>
              <a:t>128</a:t>
            </a:r>
            <a:endParaRPr sz="800">
              <a:latin typeface="Tahoma"/>
              <a:cs typeface="Tahoma"/>
            </a:endParaRPr>
          </a:p>
          <a:p>
            <a:pPr marL="12700" marR="103505">
              <a:lnSpc>
                <a:spcPct val="104200"/>
              </a:lnSpc>
              <a:spcBef>
                <a:spcPts val="300"/>
              </a:spcBef>
            </a:pPr>
            <a:r>
              <a:rPr dirty="0" sz="800" spc="-35">
                <a:solidFill>
                  <a:srgbClr val="0F2235"/>
                </a:solidFill>
                <a:latin typeface="Tahoma"/>
                <a:cs typeface="Tahoma"/>
              </a:rPr>
              <a:t>Dimensions: </a:t>
            </a:r>
            <a:r>
              <a:rPr dirty="0" sz="800" spc="-130">
                <a:solidFill>
                  <a:srgbClr val="0F2235"/>
                </a:solidFill>
                <a:latin typeface="Tahoma"/>
                <a:cs typeface="Tahoma"/>
              </a:rPr>
              <a:t>18</a:t>
            </a:r>
            <a:r>
              <a:rPr dirty="0" sz="800" spc="-14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100">
                <a:solidFill>
                  <a:srgbClr val="0F2235"/>
                </a:solidFill>
                <a:latin typeface="Tahoma"/>
                <a:cs typeface="Tahoma"/>
              </a:rPr>
              <a:t>1/2”</a:t>
            </a:r>
            <a:r>
              <a:rPr dirty="0" sz="800" spc="-14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70">
                <a:solidFill>
                  <a:srgbClr val="0F2235"/>
                </a:solidFill>
                <a:latin typeface="Tahoma"/>
                <a:cs typeface="Tahoma"/>
              </a:rPr>
              <a:t>W</a:t>
            </a:r>
            <a:r>
              <a:rPr dirty="0" sz="800" spc="-14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50">
                <a:solidFill>
                  <a:srgbClr val="0F2235"/>
                </a:solidFill>
                <a:latin typeface="Tahoma"/>
                <a:cs typeface="Tahoma"/>
              </a:rPr>
              <a:t>x</a:t>
            </a:r>
            <a:endParaRPr sz="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800" spc="-50">
                <a:solidFill>
                  <a:srgbClr val="0F2235"/>
                </a:solidFill>
                <a:latin typeface="Tahoma"/>
                <a:cs typeface="Tahoma"/>
              </a:rPr>
              <a:t>8</a:t>
            </a:r>
            <a:r>
              <a:rPr dirty="0" sz="800" spc="-14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100">
                <a:solidFill>
                  <a:srgbClr val="0F2235"/>
                </a:solidFill>
                <a:latin typeface="Tahoma"/>
                <a:cs typeface="Tahoma"/>
              </a:rPr>
              <a:t>1/2”</a:t>
            </a:r>
            <a:r>
              <a:rPr dirty="0" sz="800" spc="-14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90">
                <a:solidFill>
                  <a:srgbClr val="0F2235"/>
                </a:solidFill>
                <a:latin typeface="Tahoma"/>
                <a:cs typeface="Tahoma"/>
              </a:rPr>
              <a:t>D</a:t>
            </a:r>
            <a:r>
              <a:rPr dirty="0" sz="800" spc="-14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30">
                <a:solidFill>
                  <a:srgbClr val="0F2235"/>
                </a:solidFill>
                <a:latin typeface="Tahoma"/>
                <a:cs typeface="Tahoma"/>
              </a:rPr>
              <a:t>x</a:t>
            </a:r>
            <a:r>
              <a:rPr dirty="0" sz="800" spc="-14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85">
                <a:solidFill>
                  <a:srgbClr val="0F2235"/>
                </a:solidFill>
                <a:latin typeface="Tahoma"/>
                <a:cs typeface="Tahoma"/>
              </a:rPr>
              <a:t>32”</a:t>
            </a:r>
            <a:r>
              <a:rPr dirty="0" sz="800" spc="-14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50">
                <a:solidFill>
                  <a:srgbClr val="0F2235"/>
                </a:solidFill>
                <a:latin typeface="Tahoma"/>
                <a:cs typeface="Tahoma"/>
              </a:rPr>
              <a:t>H</a:t>
            </a:r>
            <a:endParaRPr sz="800">
              <a:latin typeface="Tahoma"/>
              <a:cs typeface="Tahoma"/>
            </a:endParaRPr>
          </a:p>
          <a:p>
            <a:pPr marL="12700" marR="5080">
              <a:lnSpc>
                <a:spcPct val="104200"/>
              </a:lnSpc>
              <a:spcBef>
                <a:spcPts val="300"/>
              </a:spcBef>
            </a:pPr>
            <a:r>
              <a:rPr dirty="0" sz="800" spc="-50">
                <a:solidFill>
                  <a:srgbClr val="0F2235"/>
                </a:solidFill>
                <a:latin typeface="Tahoma"/>
                <a:cs typeface="Tahoma"/>
              </a:rPr>
              <a:t>120v/8.5amps/</a:t>
            </a:r>
            <a:r>
              <a:rPr dirty="0" sz="800" spc="50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65">
                <a:solidFill>
                  <a:srgbClr val="0F2235"/>
                </a:solidFill>
                <a:latin typeface="Tahoma"/>
                <a:cs typeface="Tahoma"/>
              </a:rPr>
              <a:t>1020</a:t>
            </a:r>
            <a:r>
              <a:rPr dirty="0" sz="800" spc="-12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0">
                <a:solidFill>
                  <a:srgbClr val="0F2235"/>
                </a:solidFill>
                <a:latin typeface="Tahoma"/>
                <a:cs typeface="Tahoma"/>
              </a:rPr>
              <a:t>watts</a:t>
            </a:r>
            <a:endParaRPr sz="800">
              <a:latin typeface="Tahoma"/>
              <a:cs typeface="Tahoma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5202665" y="7152401"/>
            <a:ext cx="1708785" cy="909319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978535">
              <a:lnSpc>
                <a:spcPct val="104200"/>
              </a:lnSpc>
              <a:spcBef>
                <a:spcPts val="60"/>
              </a:spcBef>
            </a:pPr>
            <a:r>
              <a:rPr dirty="0" sz="800" spc="-10">
                <a:solidFill>
                  <a:srgbClr val="0F2235"/>
                </a:solidFill>
                <a:latin typeface="Tahoma"/>
                <a:cs typeface="Tahoma"/>
              </a:rPr>
              <a:t>Adjustable </a:t>
            </a:r>
            <a:r>
              <a:rPr dirty="0" sz="800" spc="-25">
                <a:solidFill>
                  <a:srgbClr val="0F2235"/>
                </a:solidFill>
                <a:latin typeface="Tahoma"/>
                <a:cs typeface="Tahoma"/>
              </a:rPr>
              <a:t>thermostat</a:t>
            </a:r>
            <a:r>
              <a:rPr dirty="0" sz="800" spc="-8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5">
                <a:solidFill>
                  <a:srgbClr val="0F2235"/>
                </a:solidFill>
                <a:latin typeface="Tahoma"/>
                <a:cs typeface="Tahoma"/>
              </a:rPr>
              <a:t>to </a:t>
            </a:r>
            <a:r>
              <a:rPr dirty="0" sz="800" spc="-35">
                <a:solidFill>
                  <a:srgbClr val="0F2235"/>
                </a:solidFill>
                <a:latin typeface="Tahoma"/>
                <a:cs typeface="Tahoma"/>
              </a:rPr>
              <a:t>maintain</a:t>
            </a:r>
            <a:r>
              <a:rPr dirty="0" sz="800" spc="-8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0">
                <a:solidFill>
                  <a:srgbClr val="0F2235"/>
                </a:solidFill>
                <a:latin typeface="Tahoma"/>
                <a:cs typeface="Tahoma"/>
              </a:rPr>
              <a:t>food </a:t>
            </a:r>
            <a:r>
              <a:rPr dirty="0" sz="800" spc="-25">
                <a:solidFill>
                  <a:srgbClr val="0F2235"/>
                </a:solidFill>
                <a:latin typeface="Tahoma"/>
                <a:cs typeface="Tahoma"/>
              </a:rPr>
              <a:t>from</a:t>
            </a:r>
            <a:r>
              <a:rPr dirty="0" sz="800" spc="-114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40">
                <a:solidFill>
                  <a:srgbClr val="0F2235"/>
                </a:solidFill>
                <a:latin typeface="Tahoma"/>
                <a:cs typeface="Tahoma"/>
              </a:rPr>
              <a:t>80°to</a:t>
            </a:r>
            <a:r>
              <a:rPr dirty="0" sz="800" spc="-114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35">
                <a:solidFill>
                  <a:srgbClr val="0F2235"/>
                </a:solidFill>
                <a:latin typeface="Tahoma"/>
                <a:cs typeface="Tahoma"/>
              </a:rPr>
              <a:t>above</a:t>
            </a:r>
            <a:endParaRPr sz="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800" spc="-85">
                <a:solidFill>
                  <a:srgbClr val="0F2235"/>
                </a:solidFill>
                <a:latin typeface="Tahoma"/>
                <a:cs typeface="Tahoma"/>
              </a:rPr>
              <a:t>150°.</a:t>
            </a:r>
            <a:r>
              <a:rPr dirty="0" sz="800" spc="-11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0">
                <a:solidFill>
                  <a:srgbClr val="0F2235"/>
                </a:solidFill>
                <a:latin typeface="Tahoma"/>
                <a:cs typeface="Tahoma"/>
              </a:rPr>
              <a:t>Has</a:t>
            </a:r>
            <a:r>
              <a:rPr dirty="0" sz="800" spc="-11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5">
                <a:solidFill>
                  <a:srgbClr val="0F2235"/>
                </a:solidFill>
                <a:latin typeface="Tahoma"/>
                <a:cs typeface="Tahoma"/>
              </a:rPr>
              <a:t>indicator</a:t>
            </a:r>
            <a:r>
              <a:rPr dirty="0" sz="800" spc="-11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5">
                <a:solidFill>
                  <a:srgbClr val="0F2235"/>
                </a:solidFill>
                <a:latin typeface="Tahoma"/>
                <a:cs typeface="Tahoma"/>
              </a:rPr>
              <a:t>lights</a:t>
            </a:r>
            <a:r>
              <a:rPr dirty="0" sz="800" spc="-11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5">
                <a:solidFill>
                  <a:srgbClr val="0F2235"/>
                </a:solidFill>
                <a:latin typeface="Tahoma"/>
                <a:cs typeface="Tahoma"/>
              </a:rPr>
              <a:t>for</a:t>
            </a:r>
            <a:endParaRPr sz="800">
              <a:latin typeface="Tahoma"/>
              <a:cs typeface="Tahoma"/>
            </a:endParaRPr>
          </a:p>
          <a:p>
            <a:pPr marL="12700" marR="5080">
              <a:lnSpc>
                <a:spcPct val="104200"/>
              </a:lnSpc>
            </a:pPr>
            <a:r>
              <a:rPr dirty="0" sz="800" spc="-30">
                <a:solidFill>
                  <a:srgbClr val="0F2235"/>
                </a:solidFill>
                <a:latin typeface="Tahoma"/>
                <a:cs typeface="Tahoma"/>
              </a:rPr>
              <a:t>water</a:t>
            </a:r>
            <a:r>
              <a:rPr dirty="0" sz="800" spc="-12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30">
                <a:solidFill>
                  <a:srgbClr val="0F2235"/>
                </a:solidFill>
                <a:latin typeface="Tahoma"/>
                <a:cs typeface="Tahoma"/>
              </a:rPr>
              <a:t>tank</a:t>
            </a:r>
            <a:r>
              <a:rPr dirty="0" sz="800" spc="-12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40">
                <a:solidFill>
                  <a:srgbClr val="0F2235"/>
                </a:solidFill>
                <a:latin typeface="Tahoma"/>
                <a:cs typeface="Tahoma"/>
              </a:rPr>
              <a:t>and</a:t>
            </a:r>
            <a:r>
              <a:rPr dirty="0" sz="800" spc="-12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5">
                <a:solidFill>
                  <a:srgbClr val="0F2235"/>
                </a:solidFill>
                <a:latin typeface="Tahoma"/>
                <a:cs typeface="Tahoma"/>
              </a:rPr>
              <a:t>glass</a:t>
            </a:r>
            <a:r>
              <a:rPr dirty="0" sz="800" spc="-12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30">
                <a:solidFill>
                  <a:srgbClr val="0F2235"/>
                </a:solidFill>
                <a:latin typeface="Tahoma"/>
                <a:cs typeface="Tahoma"/>
              </a:rPr>
              <a:t>panels</a:t>
            </a:r>
            <a:r>
              <a:rPr dirty="0" sz="800" spc="-12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0F2235"/>
                </a:solidFill>
                <a:latin typeface="Tahoma"/>
                <a:cs typeface="Tahoma"/>
              </a:rPr>
              <a:t>&amp;</a:t>
            </a:r>
            <a:r>
              <a:rPr dirty="0" sz="800" spc="-12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10">
                <a:solidFill>
                  <a:srgbClr val="0F2235"/>
                </a:solidFill>
                <a:latin typeface="Tahoma"/>
                <a:cs typeface="Tahoma"/>
              </a:rPr>
              <a:t>display ﬂoor</a:t>
            </a:r>
            <a:r>
              <a:rPr dirty="0" sz="800" spc="-12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5">
                <a:solidFill>
                  <a:srgbClr val="0F2235"/>
                </a:solidFill>
                <a:latin typeface="Tahoma"/>
                <a:cs typeface="Tahoma"/>
              </a:rPr>
              <a:t>that</a:t>
            </a:r>
            <a:r>
              <a:rPr dirty="0" sz="800" spc="-12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30">
                <a:solidFill>
                  <a:srgbClr val="0F2235"/>
                </a:solidFill>
                <a:latin typeface="Tahoma"/>
                <a:cs typeface="Tahoma"/>
              </a:rPr>
              <a:t>are</a:t>
            </a:r>
            <a:r>
              <a:rPr dirty="0" sz="800" spc="-12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0">
                <a:solidFill>
                  <a:srgbClr val="0F2235"/>
                </a:solidFill>
                <a:latin typeface="Tahoma"/>
                <a:cs typeface="Tahoma"/>
              </a:rPr>
              <a:t>easily</a:t>
            </a:r>
            <a:r>
              <a:rPr dirty="0" sz="800" spc="-12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40">
                <a:solidFill>
                  <a:srgbClr val="0F2235"/>
                </a:solidFill>
                <a:latin typeface="Tahoma"/>
                <a:cs typeface="Tahoma"/>
              </a:rPr>
              <a:t>removed</a:t>
            </a:r>
            <a:r>
              <a:rPr dirty="0" sz="800" spc="-12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0">
                <a:solidFill>
                  <a:srgbClr val="0F2235"/>
                </a:solidFill>
                <a:latin typeface="Tahoma"/>
                <a:cs typeface="Tahoma"/>
              </a:rPr>
              <a:t>for</a:t>
            </a:r>
            <a:r>
              <a:rPr dirty="0" sz="800" spc="-12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5">
                <a:solidFill>
                  <a:srgbClr val="0F2235"/>
                </a:solidFill>
                <a:latin typeface="Tahoma"/>
                <a:cs typeface="Tahoma"/>
              </a:rPr>
              <a:t>cleaning.</a:t>
            </a:r>
            <a:endParaRPr sz="800">
              <a:latin typeface="Tahoma"/>
              <a:cs typeface="Tahoma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5220261" y="3140725"/>
            <a:ext cx="1434465" cy="528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5">
                <a:solidFill>
                  <a:srgbClr val="0F2235"/>
                </a:solidFill>
                <a:latin typeface="Tahoma"/>
                <a:cs typeface="Tahoma"/>
              </a:rPr>
              <a:t>Model</a:t>
            </a:r>
            <a:r>
              <a:rPr dirty="0" sz="800" spc="-13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55">
                <a:solidFill>
                  <a:srgbClr val="0F2235"/>
                </a:solidFill>
                <a:latin typeface="Tahoma"/>
                <a:cs typeface="Tahoma"/>
              </a:rPr>
              <a:t>#</a:t>
            </a:r>
            <a:r>
              <a:rPr dirty="0" sz="800" spc="-13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5">
                <a:solidFill>
                  <a:srgbClr val="0F2235"/>
                </a:solidFill>
                <a:latin typeface="Tahoma"/>
                <a:cs typeface="Tahoma"/>
              </a:rPr>
              <a:t>621</a:t>
            </a:r>
            <a:endParaRPr sz="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800" spc="-50">
                <a:solidFill>
                  <a:srgbClr val="0F2235"/>
                </a:solidFill>
                <a:latin typeface="Tahoma"/>
                <a:cs typeface="Tahoma"/>
              </a:rPr>
              <a:t>Item</a:t>
            </a:r>
            <a:r>
              <a:rPr dirty="0" sz="800" spc="-12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55">
                <a:solidFill>
                  <a:srgbClr val="0F2235"/>
                </a:solidFill>
                <a:latin typeface="Tahoma"/>
                <a:cs typeface="Tahoma"/>
              </a:rPr>
              <a:t>#</a:t>
            </a:r>
            <a:r>
              <a:rPr dirty="0" sz="800" spc="-114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45">
                <a:solidFill>
                  <a:srgbClr val="0F2235"/>
                </a:solidFill>
                <a:latin typeface="Tahoma"/>
                <a:cs typeface="Tahoma"/>
              </a:rPr>
              <a:t>00621-</a:t>
            </a:r>
            <a:r>
              <a:rPr dirty="0" sz="800" spc="-25">
                <a:solidFill>
                  <a:srgbClr val="0F2235"/>
                </a:solidFill>
                <a:latin typeface="Tahoma"/>
                <a:cs typeface="Tahoma"/>
              </a:rPr>
              <a:t>001</a:t>
            </a:r>
            <a:endParaRPr sz="800">
              <a:latin typeface="Tahoma"/>
              <a:cs typeface="Tahoma"/>
            </a:endParaRPr>
          </a:p>
          <a:p>
            <a:pPr marL="12700" marR="5080">
              <a:lnSpc>
                <a:spcPct val="104200"/>
              </a:lnSpc>
            </a:pPr>
            <a:r>
              <a:rPr dirty="0" sz="800" spc="-35">
                <a:solidFill>
                  <a:srgbClr val="0F2235"/>
                </a:solidFill>
                <a:latin typeface="Tahoma"/>
                <a:cs typeface="Tahoma"/>
              </a:rPr>
              <a:t>Dimensions:</a:t>
            </a:r>
            <a:r>
              <a:rPr dirty="0" sz="800" spc="-13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114">
                <a:solidFill>
                  <a:srgbClr val="0F2235"/>
                </a:solidFill>
                <a:latin typeface="Tahoma"/>
                <a:cs typeface="Tahoma"/>
              </a:rPr>
              <a:t>19”</a:t>
            </a:r>
            <a:r>
              <a:rPr dirty="0" sz="800" spc="-13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30">
                <a:solidFill>
                  <a:srgbClr val="0F2235"/>
                </a:solidFill>
                <a:latin typeface="Tahoma"/>
                <a:cs typeface="Tahoma"/>
              </a:rPr>
              <a:t>W</a:t>
            </a:r>
            <a:r>
              <a:rPr dirty="0" sz="800" spc="-13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0F2235"/>
                </a:solidFill>
                <a:latin typeface="Tahoma"/>
                <a:cs typeface="Tahoma"/>
              </a:rPr>
              <a:t>x</a:t>
            </a:r>
            <a:r>
              <a:rPr dirty="0" sz="800" spc="-13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110">
                <a:solidFill>
                  <a:srgbClr val="0F2235"/>
                </a:solidFill>
                <a:latin typeface="Tahoma"/>
                <a:cs typeface="Tahoma"/>
              </a:rPr>
              <a:t>18”</a:t>
            </a:r>
            <a:r>
              <a:rPr dirty="0" sz="800" spc="-13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55">
                <a:solidFill>
                  <a:srgbClr val="0F2235"/>
                </a:solidFill>
                <a:latin typeface="Tahoma"/>
                <a:cs typeface="Tahoma"/>
              </a:rPr>
              <a:t>D</a:t>
            </a:r>
            <a:r>
              <a:rPr dirty="0" sz="800" spc="-13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0F2235"/>
                </a:solidFill>
                <a:latin typeface="Tahoma"/>
                <a:cs typeface="Tahoma"/>
              </a:rPr>
              <a:t>x</a:t>
            </a:r>
            <a:r>
              <a:rPr dirty="0" sz="800" spc="-13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90">
                <a:solidFill>
                  <a:srgbClr val="0F2235"/>
                </a:solidFill>
                <a:latin typeface="Tahoma"/>
                <a:cs typeface="Tahoma"/>
              </a:rPr>
              <a:t>14</a:t>
            </a:r>
            <a:r>
              <a:rPr dirty="0" sz="800" spc="-13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60">
                <a:solidFill>
                  <a:srgbClr val="0F2235"/>
                </a:solidFill>
                <a:latin typeface="Tahoma"/>
                <a:cs typeface="Tahoma"/>
              </a:rPr>
              <a:t>1/4”H</a:t>
            </a:r>
            <a:r>
              <a:rPr dirty="0" sz="800" spc="50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70">
                <a:solidFill>
                  <a:srgbClr val="0F2235"/>
                </a:solidFill>
                <a:latin typeface="Tahoma"/>
                <a:cs typeface="Tahoma"/>
              </a:rPr>
              <a:t>120v/10.9</a:t>
            </a:r>
            <a:r>
              <a:rPr dirty="0" sz="800" spc="-10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45">
                <a:solidFill>
                  <a:srgbClr val="0F2235"/>
                </a:solidFill>
                <a:latin typeface="Tahoma"/>
                <a:cs typeface="Tahoma"/>
              </a:rPr>
              <a:t>amps/1300</a:t>
            </a:r>
            <a:r>
              <a:rPr dirty="0" sz="800" spc="-9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0">
                <a:solidFill>
                  <a:srgbClr val="0F2235"/>
                </a:solidFill>
                <a:latin typeface="Tahoma"/>
                <a:cs typeface="Tahoma"/>
              </a:rPr>
              <a:t>watts</a:t>
            </a:r>
            <a:endParaRPr sz="800">
              <a:latin typeface="Tahoma"/>
              <a:cs typeface="Tahoma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5220261" y="3775725"/>
            <a:ext cx="1980564" cy="72961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179705">
              <a:lnSpc>
                <a:spcPct val="104200"/>
              </a:lnSpc>
              <a:spcBef>
                <a:spcPts val="60"/>
              </a:spcBef>
            </a:pPr>
            <a:r>
              <a:rPr dirty="0" sz="800" spc="-25">
                <a:solidFill>
                  <a:srgbClr val="0F2235"/>
                </a:solidFill>
                <a:latin typeface="Tahoma"/>
                <a:cs typeface="Tahoma"/>
              </a:rPr>
              <a:t>This</a:t>
            </a:r>
            <a:r>
              <a:rPr dirty="0" sz="800" spc="-13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40">
                <a:solidFill>
                  <a:srgbClr val="0F2235"/>
                </a:solidFill>
                <a:latin typeface="Tahoma"/>
                <a:cs typeface="Tahoma"/>
              </a:rPr>
              <a:t>oven</a:t>
            </a:r>
            <a:r>
              <a:rPr dirty="0" sz="800" spc="-12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30">
                <a:solidFill>
                  <a:srgbClr val="0F2235"/>
                </a:solidFill>
                <a:latin typeface="Tahoma"/>
                <a:cs typeface="Tahoma"/>
              </a:rPr>
              <a:t>features</a:t>
            </a:r>
            <a:r>
              <a:rPr dirty="0" sz="800" spc="-12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10">
                <a:solidFill>
                  <a:srgbClr val="0F2235"/>
                </a:solidFill>
                <a:latin typeface="Tahoma"/>
                <a:cs typeface="Tahoma"/>
              </a:rPr>
              <a:t>a</a:t>
            </a:r>
            <a:r>
              <a:rPr dirty="0" sz="800" spc="-12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5">
                <a:solidFill>
                  <a:srgbClr val="0F2235"/>
                </a:solidFill>
                <a:latin typeface="Tahoma"/>
                <a:cs typeface="Tahoma"/>
              </a:rPr>
              <a:t>3</a:t>
            </a:r>
            <a:r>
              <a:rPr dirty="0" sz="800" spc="-12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10">
                <a:solidFill>
                  <a:srgbClr val="0F2235"/>
                </a:solidFill>
                <a:latin typeface="Tahoma"/>
                <a:cs typeface="Tahoma"/>
              </a:rPr>
              <a:t>step</a:t>
            </a:r>
            <a:r>
              <a:rPr dirty="0" sz="800" spc="-12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35">
                <a:solidFill>
                  <a:srgbClr val="0F2235"/>
                </a:solidFill>
                <a:latin typeface="Tahoma"/>
                <a:cs typeface="Tahoma"/>
              </a:rPr>
              <a:t>bake</a:t>
            </a:r>
            <a:r>
              <a:rPr dirty="0" sz="800" spc="-12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10">
                <a:solidFill>
                  <a:srgbClr val="0F2235"/>
                </a:solidFill>
                <a:latin typeface="Tahoma"/>
                <a:cs typeface="Tahoma"/>
              </a:rPr>
              <a:t>process </a:t>
            </a:r>
            <a:r>
              <a:rPr dirty="0" sz="800" spc="-25">
                <a:solidFill>
                  <a:srgbClr val="0F2235"/>
                </a:solidFill>
                <a:latin typeface="Tahoma"/>
                <a:cs typeface="Tahoma"/>
              </a:rPr>
              <a:t>with</a:t>
            </a:r>
            <a:r>
              <a:rPr dirty="0" sz="800" spc="-11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90">
                <a:solidFill>
                  <a:srgbClr val="0F2235"/>
                </a:solidFill>
                <a:latin typeface="Tahoma"/>
                <a:cs typeface="Tahoma"/>
              </a:rPr>
              <a:t>10</a:t>
            </a:r>
            <a:r>
              <a:rPr dirty="0" sz="800" spc="-10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40">
                <a:solidFill>
                  <a:srgbClr val="0F2235"/>
                </a:solidFill>
                <a:latin typeface="Tahoma"/>
                <a:cs typeface="Tahoma"/>
              </a:rPr>
              <a:t>programmable</a:t>
            </a:r>
            <a:r>
              <a:rPr dirty="0" sz="800" spc="-10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0">
                <a:solidFill>
                  <a:srgbClr val="0F2235"/>
                </a:solidFill>
                <a:latin typeface="Tahoma"/>
                <a:cs typeface="Tahoma"/>
              </a:rPr>
              <a:t>presets</a:t>
            </a:r>
            <a:r>
              <a:rPr dirty="0" sz="800" spc="-10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10">
                <a:solidFill>
                  <a:srgbClr val="0F2235"/>
                </a:solidFill>
                <a:latin typeface="Tahoma"/>
                <a:cs typeface="Tahoma"/>
              </a:rPr>
              <a:t>to</a:t>
            </a:r>
            <a:r>
              <a:rPr dirty="0" sz="800" spc="-10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40">
                <a:solidFill>
                  <a:srgbClr val="0F2235"/>
                </a:solidFill>
                <a:latin typeface="Tahoma"/>
                <a:cs typeface="Tahoma"/>
              </a:rPr>
              <a:t>make</a:t>
            </a:r>
            <a:r>
              <a:rPr dirty="0" sz="800" spc="-10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0">
                <a:solidFill>
                  <a:srgbClr val="0F2235"/>
                </a:solidFill>
                <a:latin typeface="Tahoma"/>
                <a:cs typeface="Tahoma"/>
              </a:rPr>
              <a:t>your </a:t>
            </a:r>
            <a:r>
              <a:rPr dirty="0" sz="800" spc="-25">
                <a:solidFill>
                  <a:srgbClr val="0F2235"/>
                </a:solidFill>
                <a:latin typeface="Tahoma"/>
                <a:cs typeface="Tahoma"/>
              </a:rPr>
              <a:t>baking</a:t>
            </a:r>
            <a:r>
              <a:rPr dirty="0" sz="800" spc="-12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0">
                <a:solidFill>
                  <a:srgbClr val="0F2235"/>
                </a:solidFill>
                <a:latin typeface="Tahoma"/>
                <a:cs typeface="Tahoma"/>
              </a:rPr>
              <a:t>process</a:t>
            </a:r>
            <a:r>
              <a:rPr dirty="0" sz="800" spc="-12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30">
                <a:solidFill>
                  <a:srgbClr val="0F2235"/>
                </a:solidFill>
                <a:latin typeface="Tahoma"/>
                <a:cs typeface="Tahoma"/>
              </a:rPr>
              <a:t>simpler.</a:t>
            </a:r>
            <a:r>
              <a:rPr dirty="0" sz="800" spc="5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40">
                <a:solidFill>
                  <a:srgbClr val="0F2235"/>
                </a:solidFill>
                <a:latin typeface="Tahoma"/>
                <a:cs typeface="Tahoma"/>
              </a:rPr>
              <a:t>Heated,</a:t>
            </a:r>
            <a:r>
              <a:rPr dirty="0" sz="800" spc="-12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10">
                <a:solidFill>
                  <a:srgbClr val="0F2235"/>
                </a:solidFill>
                <a:latin typeface="Tahoma"/>
                <a:cs typeface="Tahoma"/>
              </a:rPr>
              <a:t>circulating</a:t>
            </a:r>
            <a:endParaRPr sz="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800" spc="-20">
                <a:solidFill>
                  <a:srgbClr val="0F2235"/>
                </a:solidFill>
                <a:latin typeface="Tahoma"/>
                <a:cs typeface="Tahoma"/>
              </a:rPr>
              <a:t>air</a:t>
            </a:r>
            <a:r>
              <a:rPr dirty="0" sz="800" spc="-114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35">
                <a:solidFill>
                  <a:srgbClr val="0F2235"/>
                </a:solidFill>
                <a:latin typeface="Tahoma"/>
                <a:cs typeface="Tahoma"/>
              </a:rPr>
              <a:t>throughout</a:t>
            </a:r>
            <a:r>
              <a:rPr dirty="0" sz="800" spc="-11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5">
                <a:solidFill>
                  <a:srgbClr val="0F2235"/>
                </a:solidFill>
                <a:latin typeface="Tahoma"/>
                <a:cs typeface="Tahoma"/>
              </a:rPr>
              <a:t>the</a:t>
            </a:r>
            <a:r>
              <a:rPr dirty="0" sz="800" spc="-11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40">
                <a:solidFill>
                  <a:srgbClr val="0F2235"/>
                </a:solidFill>
                <a:latin typeface="Tahoma"/>
                <a:cs typeface="Tahoma"/>
              </a:rPr>
              <a:t>oven</a:t>
            </a:r>
            <a:r>
              <a:rPr dirty="0" sz="800" spc="-11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30">
                <a:solidFill>
                  <a:srgbClr val="0F2235"/>
                </a:solidFill>
                <a:latin typeface="Tahoma"/>
                <a:cs typeface="Tahoma"/>
              </a:rPr>
              <a:t>penetrates</a:t>
            </a:r>
            <a:r>
              <a:rPr dirty="0" sz="800" spc="-11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5">
                <a:solidFill>
                  <a:srgbClr val="0F2235"/>
                </a:solidFill>
                <a:latin typeface="Tahoma"/>
                <a:cs typeface="Tahoma"/>
              </a:rPr>
              <a:t>food</a:t>
            </a:r>
            <a:r>
              <a:rPr dirty="0" sz="800" spc="-11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10">
                <a:solidFill>
                  <a:srgbClr val="0F2235"/>
                </a:solidFill>
                <a:latin typeface="Tahoma"/>
                <a:cs typeface="Tahoma"/>
              </a:rPr>
              <a:t>quickly.</a:t>
            </a:r>
            <a:endParaRPr sz="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dirty="0" sz="800" spc="-30">
                <a:solidFill>
                  <a:srgbClr val="0F2235"/>
                </a:solidFill>
                <a:latin typeface="Tahoma"/>
                <a:cs typeface="Tahoma"/>
              </a:rPr>
              <a:t>Dedicated</a:t>
            </a:r>
            <a:r>
              <a:rPr dirty="0" sz="800" spc="-8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0">
                <a:solidFill>
                  <a:srgbClr val="0F2235"/>
                </a:solidFill>
                <a:latin typeface="Tahoma"/>
                <a:cs typeface="Tahoma"/>
              </a:rPr>
              <a:t>electrical</a:t>
            </a:r>
            <a:r>
              <a:rPr dirty="0" sz="800" spc="-8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10">
                <a:solidFill>
                  <a:srgbClr val="0F2235"/>
                </a:solidFill>
                <a:latin typeface="Tahoma"/>
                <a:cs typeface="Tahoma"/>
              </a:rPr>
              <a:t>circuit</a:t>
            </a:r>
            <a:r>
              <a:rPr dirty="0" sz="800" spc="-8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10">
                <a:solidFill>
                  <a:srgbClr val="0F2235"/>
                </a:solidFill>
                <a:latin typeface="Tahoma"/>
                <a:cs typeface="Tahoma"/>
              </a:rPr>
              <a:t>recommended.</a:t>
            </a:r>
            <a:endParaRPr sz="800">
              <a:latin typeface="Tahoma"/>
              <a:cs typeface="Tahoma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140"/>
              <a:t>OVENS</a:t>
            </a:r>
            <a:r>
              <a:rPr dirty="0" spc="-35"/>
              <a:t> </a:t>
            </a:r>
            <a:r>
              <a:rPr dirty="0"/>
              <a:t>AND</a:t>
            </a:r>
            <a:r>
              <a:rPr dirty="0" spc="-165"/>
              <a:t> </a:t>
            </a:r>
            <a:r>
              <a:rPr dirty="0" spc="-20"/>
              <a:t>DISPLAY</a:t>
            </a:r>
            <a:r>
              <a:rPr dirty="0" spc="-100"/>
              <a:t> </a:t>
            </a:r>
            <a:r>
              <a:rPr dirty="0" spc="-105"/>
              <a:t>CASES</a:t>
            </a:r>
          </a:p>
        </p:txBody>
      </p:sp>
      <p:sp>
        <p:nvSpPr>
          <p:cNvPr id="40" name="object 40" descr=""/>
          <p:cNvSpPr txBox="1"/>
          <p:nvPr/>
        </p:nvSpPr>
        <p:spPr>
          <a:xfrm>
            <a:off x="5202659" y="8169318"/>
            <a:ext cx="1771014" cy="3625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0">
                <a:solidFill>
                  <a:srgbClr val="0F2235"/>
                </a:solidFill>
                <a:latin typeface="Tahoma"/>
                <a:cs typeface="Tahoma"/>
              </a:rPr>
              <a:t>Dedicated</a:t>
            </a:r>
            <a:r>
              <a:rPr dirty="0" sz="800" spc="-8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0">
                <a:solidFill>
                  <a:srgbClr val="0F2235"/>
                </a:solidFill>
                <a:latin typeface="Tahoma"/>
                <a:cs typeface="Tahoma"/>
              </a:rPr>
              <a:t>electrical</a:t>
            </a:r>
            <a:r>
              <a:rPr dirty="0" sz="800" spc="-8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10">
                <a:solidFill>
                  <a:srgbClr val="0F2235"/>
                </a:solidFill>
                <a:latin typeface="Tahoma"/>
                <a:cs typeface="Tahoma"/>
              </a:rPr>
              <a:t>circuit</a:t>
            </a:r>
            <a:r>
              <a:rPr dirty="0" sz="800" spc="-8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0">
                <a:solidFill>
                  <a:srgbClr val="0F2235"/>
                </a:solidFill>
                <a:latin typeface="Tahoma"/>
                <a:cs typeface="Tahoma"/>
              </a:rPr>
              <a:t>recommended.</a:t>
            </a:r>
            <a:endParaRPr sz="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  <a:tabLst>
                <a:tab pos="825500" algn="l"/>
              </a:tabLst>
            </a:pPr>
            <a:r>
              <a:rPr dirty="0" sz="800">
                <a:solidFill>
                  <a:srgbClr val="0F2235"/>
                </a:solidFill>
                <a:latin typeface="Tahoma"/>
                <a:cs typeface="Tahoma"/>
              </a:rPr>
              <a:t>QTY:</a:t>
            </a:r>
            <a:r>
              <a:rPr dirty="0" sz="800" spc="14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u="sng" sz="800">
                <a:solidFill>
                  <a:srgbClr val="0F2235"/>
                </a:solidFill>
                <a:uFill>
                  <a:solidFill>
                    <a:srgbClr val="0F2235"/>
                  </a:solidFill>
                </a:uFill>
                <a:latin typeface="Tahoma"/>
                <a:cs typeface="Tahoma"/>
              </a:rPr>
              <a:t>	</a:t>
            </a:r>
            <a:endParaRPr sz="800">
              <a:latin typeface="Tahoma"/>
              <a:cs typeface="Tahoma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2819728" y="7152401"/>
            <a:ext cx="1905635" cy="137858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1146810">
              <a:lnSpc>
                <a:spcPct val="104200"/>
              </a:lnSpc>
              <a:spcBef>
                <a:spcPts val="60"/>
              </a:spcBef>
            </a:pPr>
            <a:r>
              <a:rPr dirty="0" sz="800" spc="-10">
                <a:solidFill>
                  <a:srgbClr val="0F2235"/>
                </a:solidFill>
                <a:latin typeface="Tahoma"/>
                <a:cs typeface="Tahoma"/>
              </a:rPr>
              <a:t>Adjustable </a:t>
            </a:r>
            <a:r>
              <a:rPr dirty="0" sz="800" spc="-25">
                <a:solidFill>
                  <a:srgbClr val="0F2235"/>
                </a:solidFill>
                <a:latin typeface="Tahoma"/>
                <a:cs typeface="Tahoma"/>
              </a:rPr>
              <a:t>thermostat</a:t>
            </a:r>
            <a:r>
              <a:rPr dirty="0" sz="800" spc="-8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0">
                <a:solidFill>
                  <a:srgbClr val="0F2235"/>
                </a:solidFill>
                <a:latin typeface="Tahoma"/>
                <a:cs typeface="Tahoma"/>
              </a:rPr>
              <a:t>with </a:t>
            </a:r>
            <a:r>
              <a:rPr dirty="0" sz="800" spc="-10">
                <a:solidFill>
                  <a:srgbClr val="0F2235"/>
                </a:solidFill>
                <a:latin typeface="Tahoma"/>
                <a:cs typeface="Tahoma"/>
              </a:rPr>
              <a:t>acrylic</a:t>
            </a:r>
            <a:r>
              <a:rPr dirty="0" sz="800" spc="-14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10">
                <a:solidFill>
                  <a:srgbClr val="0F2235"/>
                </a:solidFill>
                <a:latin typeface="Tahoma"/>
                <a:cs typeface="Tahoma"/>
              </a:rPr>
              <a:t>display; </a:t>
            </a:r>
            <a:r>
              <a:rPr dirty="0" sz="800" spc="-25">
                <a:solidFill>
                  <a:srgbClr val="0F2235"/>
                </a:solidFill>
                <a:latin typeface="Tahoma"/>
                <a:cs typeface="Tahoma"/>
              </a:rPr>
              <a:t>circulating</a:t>
            </a:r>
            <a:r>
              <a:rPr dirty="0" sz="800" spc="-5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35">
                <a:solidFill>
                  <a:srgbClr val="0F2235"/>
                </a:solidFill>
                <a:latin typeface="Tahoma"/>
                <a:cs typeface="Tahoma"/>
              </a:rPr>
              <a:t>heated</a:t>
            </a:r>
            <a:endParaRPr sz="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800" spc="-20">
                <a:solidFill>
                  <a:srgbClr val="0F2235"/>
                </a:solidFill>
                <a:latin typeface="Tahoma"/>
                <a:cs typeface="Tahoma"/>
              </a:rPr>
              <a:t>air</a:t>
            </a:r>
            <a:r>
              <a:rPr dirty="0" sz="800" spc="-12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10">
                <a:solidFill>
                  <a:srgbClr val="0F2235"/>
                </a:solidFill>
                <a:latin typeface="Tahoma"/>
                <a:cs typeface="Tahoma"/>
              </a:rPr>
              <a:t>to</a:t>
            </a:r>
            <a:r>
              <a:rPr dirty="0" sz="800" spc="-12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35">
                <a:solidFill>
                  <a:srgbClr val="0F2235"/>
                </a:solidFill>
                <a:latin typeface="Tahoma"/>
                <a:cs typeface="Tahoma"/>
              </a:rPr>
              <a:t>maintain</a:t>
            </a:r>
            <a:r>
              <a:rPr dirty="0" sz="800" spc="-114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5">
                <a:solidFill>
                  <a:srgbClr val="0F2235"/>
                </a:solidFill>
                <a:latin typeface="Tahoma"/>
                <a:cs typeface="Tahoma"/>
              </a:rPr>
              <a:t>food</a:t>
            </a:r>
            <a:r>
              <a:rPr dirty="0" sz="800" spc="-12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0">
                <a:solidFill>
                  <a:srgbClr val="0F2235"/>
                </a:solidFill>
                <a:latin typeface="Tahoma"/>
                <a:cs typeface="Tahoma"/>
              </a:rPr>
              <a:t>above</a:t>
            </a:r>
            <a:endParaRPr sz="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800" spc="-70">
                <a:solidFill>
                  <a:srgbClr val="0F2235"/>
                </a:solidFill>
                <a:latin typeface="Tahoma"/>
                <a:cs typeface="Tahoma"/>
              </a:rPr>
              <a:t>150°f</a:t>
            </a:r>
            <a:r>
              <a:rPr dirty="0" sz="800" spc="-114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0">
                <a:solidFill>
                  <a:srgbClr val="0F2235"/>
                </a:solidFill>
                <a:latin typeface="Tahoma"/>
                <a:cs typeface="Tahoma"/>
              </a:rPr>
              <a:t>for</a:t>
            </a:r>
            <a:r>
              <a:rPr dirty="0" sz="800" spc="-114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35">
                <a:solidFill>
                  <a:srgbClr val="0F2235"/>
                </a:solidFill>
                <a:latin typeface="Tahoma"/>
                <a:cs typeface="Tahoma"/>
              </a:rPr>
              <a:t>extended</a:t>
            </a:r>
            <a:r>
              <a:rPr dirty="0" sz="800" spc="-114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5">
                <a:solidFill>
                  <a:srgbClr val="0F2235"/>
                </a:solidFill>
                <a:latin typeface="Tahoma"/>
                <a:cs typeface="Tahoma"/>
              </a:rPr>
              <a:t>periods</a:t>
            </a:r>
            <a:r>
              <a:rPr dirty="0" sz="800" spc="-114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0F2235"/>
                </a:solidFill>
                <a:latin typeface="Tahoma"/>
                <a:cs typeface="Tahoma"/>
              </a:rPr>
              <a:t>of</a:t>
            </a:r>
            <a:r>
              <a:rPr dirty="0" sz="800" spc="-11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0">
                <a:solidFill>
                  <a:srgbClr val="0F2235"/>
                </a:solidFill>
                <a:latin typeface="Tahoma"/>
                <a:cs typeface="Tahoma"/>
              </a:rPr>
              <a:t>time.</a:t>
            </a:r>
            <a:endParaRPr sz="800">
              <a:latin typeface="Tahoma"/>
              <a:cs typeface="Tahoma"/>
            </a:endParaRPr>
          </a:p>
          <a:p>
            <a:pPr marL="20320" marR="131445" indent="-635">
              <a:lnSpc>
                <a:spcPts val="1770"/>
              </a:lnSpc>
              <a:spcBef>
                <a:spcPts val="145"/>
              </a:spcBef>
              <a:tabLst>
                <a:tab pos="1419860" algn="l"/>
              </a:tabLst>
            </a:pPr>
            <a:r>
              <a:rPr dirty="0" sz="800" spc="-30">
                <a:solidFill>
                  <a:srgbClr val="0F2235"/>
                </a:solidFill>
                <a:latin typeface="Tahoma"/>
                <a:cs typeface="Tahoma"/>
              </a:rPr>
              <a:t>Dedicated</a:t>
            </a:r>
            <a:r>
              <a:rPr dirty="0" sz="800" spc="-8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0">
                <a:solidFill>
                  <a:srgbClr val="0F2235"/>
                </a:solidFill>
                <a:latin typeface="Tahoma"/>
                <a:cs typeface="Tahoma"/>
              </a:rPr>
              <a:t>electrical</a:t>
            </a:r>
            <a:r>
              <a:rPr dirty="0" sz="800" spc="-8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10">
                <a:solidFill>
                  <a:srgbClr val="0F2235"/>
                </a:solidFill>
                <a:latin typeface="Tahoma"/>
                <a:cs typeface="Tahoma"/>
              </a:rPr>
              <a:t>circuit</a:t>
            </a:r>
            <a:r>
              <a:rPr dirty="0" sz="800" spc="-8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5">
                <a:solidFill>
                  <a:srgbClr val="0F2235"/>
                </a:solidFill>
                <a:latin typeface="Tahoma"/>
                <a:cs typeface="Tahoma"/>
              </a:rPr>
              <a:t>recommended. </a:t>
            </a:r>
            <a:r>
              <a:rPr dirty="0" sz="800" spc="-80">
                <a:solidFill>
                  <a:srgbClr val="0F2235"/>
                </a:solidFill>
                <a:latin typeface="Tahoma"/>
                <a:cs typeface="Tahoma"/>
              </a:rPr>
              <a:t>00690-</a:t>
            </a:r>
            <a:r>
              <a:rPr dirty="0" sz="800" spc="-75">
                <a:solidFill>
                  <a:srgbClr val="0F2235"/>
                </a:solidFill>
                <a:latin typeface="Tahoma"/>
                <a:cs typeface="Tahoma"/>
              </a:rPr>
              <a:t>25-</a:t>
            </a:r>
            <a:r>
              <a:rPr dirty="0" sz="800" spc="-80">
                <a:solidFill>
                  <a:srgbClr val="0F2235"/>
                </a:solidFill>
                <a:latin typeface="Tahoma"/>
                <a:cs typeface="Tahoma"/>
              </a:rPr>
              <a:t>128-</a:t>
            </a:r>
            <a:r>
              <a:rPr dirty="0" sz="800" spc="-70">
                <a:solidFill>
                  <a:srgbClr val="0F2235"/>
                </a:solidFill>
                <a:latin typeface="Tahoma"/>
                <a:cs typeface="Tahoma"/>
              </a:rPr>
              <a:t>BLK</a:t>
            </a:r>
            <a:r>
              <a:rPr dirty="0" sz="800" spc="-7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90">
                <a:solidFill>
                  <a:srgbClr val="0F2235"/>
                </a:solidFill>
                <a:latin typeface="Tahoma"/>
                <a:cs typeface="Tahoma"/>
              </a:rPr>
              <a:t>1-</a:t>
            </a:r>
            <a:r>
              <a:rPr dirty="0" sz="800" spc="-85">
                <a:solidFill>
                  <a:srgbClr val="0F2235"/>
                </a:solidFill>
                <a:latin typeface="Tahoma"/>
                <a:cs typeface="Tahoma"/>
              </a:rPr>
              <a:t>door</a:t>
            </a:r>
            <a:r>
              <a:rPr dirty="0" sz="800" spc="-7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5">
                <a:solidFill>
                  <a:srgbClr val="0F2235"/>
                </a:solidFill>
                <a:latin typeface="Tahoma"/>
                <a:cs typeface="Tahoma"/>
              </a:rPr>
              <a:t>QTY</a:t>
            </a:r>
            <a:r>
              <a:rPr dirty="0" u="sng" sz="800">
                <a:solidFill>
                  <a:srgbClr val="0F2235"/>
                </a:solidFill>
                <a:uFill>
                  <a:solidFill>
                    <a:srgbClr val="0E2134"/>
                  </a:solidFill>
                </a:uFill>
                <a:latin typeface="Tahoma"/>
                <a:cs typeface="Tahoma"/>
              </a:rPr>
              <a:t>	</a:t>
            </a:r>
            <a:endParaRPr sz="800">
              <a:latin typeface="Tahoma"/>
              <a:cs typeface="Tahoma"/>
            </a:endParaRPr>
          </a:p>
          <a:p>
            <a:pPr marL="20320">
              <a:lnSpc>
                <a:spcPct val="100000"/>
              </a:lnSpc>
              <a:spcBef>
                <a:spcPts val="45"/>
              </a:spcBef>
              <a:tabLst>
                <a:tab pos="1892300" algn="l"/>
              </a:tabLst>
            </a:pPr>
            <a:r>
              <a:rPr dirty="0" sz="800" spc="-75">
                <a:solidFill>
                  <a:srgbClr val="0F2235"/>
                </a:solidFill>
                <a:latin typeface="Tahoma"/>
                <a:cs typeface="Tahoma"/>
              </a:rPr>
              <a:t>00690-</a:t>
            </a:r>
            <a:r>
              <a:rPr dirty="0" sz="800" spc="-70">
                <a:solidFill>
                  <a:srgbClr val="0F2235"/>
                </a:solidFill>
                <a:latin typeface="Tahoma"/>
                <a:cs typeface="Tahoma"/>
              </a:rPr>
              <a:t>25-2-</a:t>
            </a:r>
            <a:r>
              <a:rPr dirty="0" sz="800" spc="-75">
                <a:solidFill>
                  <a:srgbClr val="0F2235"/>
                </a:solidFill>
                <a:latin typeface="Tahoma"/>
                <a:cs typeface="Tahoma"/>
              </a:rPr>
              <a:t>128-</a:t>
            </a:r>
            <a:r>
              <a:rPr dirty="0" sz="800" spc="-70">
                <a:solidFill>
                  <a:srgbClr val="0F2235"/>
                </a:solidFill>
                <a:latin typeface="Tahoma"/>
                <a:cs typeface="Tahoma"/>
              </a:rPr>
              <a:t>BLK</a:t>
            </a:r>
            <a:r>
              <a:rPr dirty="0" sz="800" spc="-9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65">
                <a:solidFill>
                  <a:srgbClr val="0F2235"/>
                </a:solidFill>
                <a:latin typeface="Tahoma"/>
                <a:cs typeface="Tahoma"/>
              </a:rPr>
              <a:t>2-</a:t>
            </a:r>
            <a:r>
              <a:rPr dirty="0" sz="800" spc="-60">
                <a:solidFill>
                  <a:srgbClr val="0F2235"/>
                </a:solidFill>
                <a:latin typeface="Tahoma"/>
                <a:cs typeface="Tahoma"/>
              </a:rPr>
              <a:t>door</a:t>
            </a:r>
            <a:r>
              <a:rPr dirty="0" sz="800" spc="-9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55">
                <a:solidFill>
                  <a:srgbClr val="0F2235"/>
                </a:solidFill>
                <a:latin typeface="Tahoma"/>
                <a:cs typeface="Tahoma"/>
              </a:rPr>
              <a:t>pass</a:t>
            </a:r>
            <a:r>
              <a:rPr dirty="0" sz="800" spc="-9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65">
                <a:solidFill>
                  <a:srgbClr val="0F2235"/>
                </a:solidFill>
                <a:latin typeface="Tahoma"/>
                <a:cs typeface="Tahoma"/>
              </a:rPr>
              <a:t>thru</a:t>
            </a:r>
            <a:r>
              <a:rPr dirty="0" sz="800" spc="-9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5">
                <a:solidFill>
                  <a:srgbClr val="0F2235"/>
                </a:solidFill>
                <a:latin typeface="Tahoma"/>
                <a:cs typeface="Tahoma"/>
              </a:rPr>
              <a:t>QTY</a:t>
            </a:r>
            <a:r>
              <a:rPr dirty="0" u="sng" sz="800">
                <a:solidFill>
                  <a:srgbClr val="0F2235"/>
                </a:solidFill>
                <a:uFill>
                  <a:solidFill>
                    <a:srgbClr val="0E2134"/>
                  </a:solidFill>
                </a:uFill>
                <a:latin typeface="Tahoma"/>
                <a:cs typeface="Tahoma"/>
              </a:rPr>
              <a:t>	</a:t>
            </a:r>
            <a:endParaRPr sz="800">
              <a:latin typeface="Tahoma"/>
              <a:cs typeface="Tahoma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477452" y="7271177"/>
            <a:ext cx="1927860" cy="1011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5">
                <a:solidFill>
                  <a:srgbClr val="0F2235"/>
                </a:solidFill>
                <a:latin typeface="Tahoma"/>
                <a:cs typeface="Tahoma"/>
              </a:rPr>
              <a:t>Model</a:t>
            </a:r>
            <a:r>
              <a:rPr dirty="0" sz="800" spc="-114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55">
                <a:solidFill>
                  <a:srgbClr val="0F2235"/>
                </a:solidFill>
                <a:latin typeface="Tahoma"/>
                <a:cs typeface="Tahoma"/>
              </a:rPr>
              <a:t>#</a:t>
            </a:r>
            <a:r>
              <a:rPr dirty="0" sz="800" spc="-11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35">
                <a:solidFill>
                  <a:srgbClr val="0F2235"/>
                </a:solidFill>
                <a:latin typeface="Tahoma"/>
                <a:cs typeface="Tahoma"/>
              </a:rPr>
              <a:t>282-</a:t>
            </a:r>
            <a:r>
              <a:rPr dirty="0" sz="800" spc="-25">
                <a:solidFill>
                  <a:srgbClr val="0F2235"/>
                </a:solidFill>
                <a:latin typeface="Tahoma"/>
                <a:cs typeface="Tahoma"/>
              </a:rPr>
              <a:t>24</a:t>
            </a:r>
            <a:endParaRPr sz="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800" spc="-50">
                <a:solidFill>
                  <a:srgbClr val="0F2235"/>
                </a:solidFill>
                <a:latin typeface="Tahoma"/>
                <a:cs typeface="Tahoma"/>
              </a:rPr>
              <a:t>Item</a:t>
            </a:r>
            <a:r>
              <a:rPr dirty="0" sz="800" spc="-9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55">
                <a:solidFill>
                  <a:srgbClr val="0F2235"/>
                </a:solidFill>
                <a:latin typeface="Tahoma"/>
                <a:cs typeface="Tahoma"/>
              </a:rPr>
              <a:t>#</a:t>
            </a:r>
            <a:r>
              <a:rPr dirty="0" sz="800" spc="-9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30">
                <a:solidFill>
                  <a:srgbClr val="0F2235"/>
                </a:solidFill>
                <a:latin typeface="Tahoma"/>
                <a:cs typeface="Tahoma"/>
              </a:rPr>
              <a:t>00282-24-</a:t>
            </a:r>
            <a:r>
              <a:rPr dirty="0" sz="800" spc="-40">
                <a:solidFill>
                  <a:srgbClr val="0F2235"/>
                </a:solidFill>
                <a:latin typeface="Tahoma"/>
                <a:cs typeface="Tahoma"/>
              </a:rPr>
              <a:t>SR-</a:t>
            </a:r>
            <a:r>
              <a:rPr dirty="0" sz="800" spc="-25">
                <a:solidFill>
                  <a:srgbClr val="0F2235"/>
                </a:solidFill>
                <a:latin typeface="Tahoma"/>
                <a:cs typeface="Tahoma"/>
              </a:rPr>
              <a:t>128</a:t>
            </a:r>
            <a:endParaRPr sz="800">
              <a:latin typeface="Tahoma"/>
              <a:cs typeface="Tahoma"/>
            </a:endParaRPr>
          </a:p>
          <a:p>
            <a:pPr marL="12700" marR="461645">
              <a:lnSpc>
                <a:spcPct val="104200"/>
              </a:lnSpc>
            </a:pPr>
            <a:r>
              <a:rPr dirty="0" sz="800" spc="-35">
                <a:solidFill>
                  <a:srgbClr val="0F2235"/>
                </a:solidFill>
                <a:latin typeface="Tahoma"/>
                <a:cs typeface="Tahoma"/>
              </a:rPr>
              <a:t>Dimensions:</a:t>
            </a:r>
            <a:r>
              <a:rPr dirty="0" sz="800" spc="-13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110">
                <a:solidFill>
                  <a:srgbClr val="0F2235"/>
                </a:solidFill>
                <a:latin typeface="Tahoma"/>
                <a:cs typeface="Tahoma"/>
              </a:rPr>
              <a:t>21”</a:t>
            </a:r>
            <a:r>
              <a:rPr dirty="0" sz="800" spc="-13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30">
                <a:solidFill>
                  <a:srgbClr val="0F2235"/>
                </a:solidFill>
                <a:latin typeface="Tahoma"/>
                <a:cs typeface="Tahoma"/>
              </a:rPr>
              <a:t>W</a:t>
            </a:r>
            <a:r>
              <a:rPr dirty="0" sz="800" spc="-12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0F2235"/>
                </a:solidFill>
                <a:latin typeface="Tahoma"/>
                <a:cs typeface="Tahoma"/>
              </a:rPr>
              <a:t>x</a:t>
            </a:r>
            <a:r>
              <a:rPr dirty="0" sz="800" spc="-13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65">
                <a:solidFill>
                  <a:srgbClr val="0F2235"/>
                </a:solidFill>
                <a:latin typeface="Tahoma"/>
                <a:cs typeface="Tahoma"/>
              </a:rPr>
              <a:t>25”</a:t>
            </a:r>
            <a:r>
              <a:rPr dirty="0" sz="800" spc="-12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55">
                <a:solidFill>
                  <a:srgbClr val="0F2235"/>
                </a:solidFill>
                <a:latin typeface="Tahoma"/>
                <a:cs typeface="Tahoma"/>
              </a:rPr>
              <a:t>D</a:t>
            </a:r>
            <a:r>
              <a:rPr dirty="0" sz="800" spc="-13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0F2235"/>
                </a:solidFill>
                <a:latin typeface="Tahoma"/>
                <a:cs typeface="Tahoma"/>
              </a:rPr>
              <a:t>x</a:t>
            </a:r>
            <a:r>
              <a:rPr dirty="0" sz="800" spc="-12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0">
                <a:solidFill>
                  <a:srgbClr val="0F2235"/>
                </a:solidFill>
                <a:latin typeface="Tahoma"/>
                <a:cs typeface="Tahoma"/>
              </a:rPr>
              <a:t>20</a:t>
            </a:r>
            <a:r>
              <a:rPr dirty="0" sz="800" spc="-13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65">
                <a:solidFill>
                  <a:srgbClr val="0F2235"/>
                </a:solidFill>
                <a:latin typeface="Tahoma"/>
                <a:cs typeface="Tahoma"/>
              </a:rPr>
              <a:t>1/2”H</a:t>
            </a:r>
            <a:r>
              <a:rPr dirty="0" sz="800" spc="50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75">
                <a:solidFill>
                  <a:srgbClr val="0F2235"/>
                </a:solidFill>
                <a:latin typeface="Tahoma"/>
                <a:cs typeface="Tahoma"/>
              </a:rPr>
              <a:t>120v/12.5</a:t>
            </a:r>
            <a:r>
              <a:rPr dirty="0" sz="800" spc="-8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45">
                <a:solidFill>
                  <a:srgbClr val="0F2235"/>
                </a:solidFill>
                <a:latin typeface="Tahoma"/>
                <a:cs typeface="Tahoma"/>
              </a:rPr>
              <a:t>amps/1500</a:t>
            </a:r>
            <a:r>
              <a:rPr dirty="0" sz="800" spc="-8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0">
                <a:solidFill>
                  <a:srgbClr val="0F2235"/>
                </a:solidFill>
                <a:latin typeface="Tahoma"/>
                <a:cs typeface="Tahoma"/>
              </a:rPr>
              <a:t>watts</a:t>
            </a:r>
            <a:endParaRPr sz="800">
              <a:latin typeface="Tahoma"/>
              <a:cs typeface="Tahoma"/>
            </a:endParaRPr>
          </a:p>
          <a:p>
            <a:pPr marL="12700" marR="5080">
              <a:lnSpc>
                <a:spcPct val="104200"/>
              </a:lnSpc>
              <a:spcBef>
                <a:spcPts val="300"/>
              </a:spcBef>
            </a:pPr>
            <a:r>
              <a:rPr dirty="0" sz="800" spc="-30">
                <a:solidFill>
                  <a:srgbClr val="0F2235"/>
                </a:solidFill>
                <a:latin typeface="Tahoma"/>
                <a:cs typeface="Tahoma"/>
              </a:rPr>
              <a:t>Adjustable</a:t>
            </a:r>
            <a:r>
              <a:rPr dirty="0" sz="800" spc="-8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30">
                <a:solidFill>
                  <a:srgbClr val="0F2235"/>
                </a:solidFill>
                <a:latin typeface="Tahoma"/>
                <a:cs typeface="Tahoma"/>
              </a:rPr>
              <a:t>thermostat,</a:t>
            </a:r>
            <a:r>
              <a:rPr dirty="0" sz="800" spc="-8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5">
                <a:solidFill>
                  <a:srgbClr val="0F2235"/>
                </a:solidFill>
                <a:latin typeface="Tahoma"/>
                <a:cs typeface="Tahoma"/>
              </a:rPr>
              <a:t>product</a:t>
            </a:r>
            <a:r>
              <a:rPr dirty="0" sz="800" spc="-8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30">
                <a:solidFill>
                  <a:srgbClr val="0F2235"/>
                </a:solidFill>
                <a:latin typeface="Tahoma"/>
                <a:cs typeface="Tahoma"/>
              </a:rPr>
              <a:t>illumination</a:t>
            </a:r>
            <a:r>
              <a:rPr dirty="0" sz="800" spc="-8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5">
                <a:solidFill>
                  <a:srgbClr val="0F2235"/>
                </a:solidFill>
                <a:latin typeface="Tahoma"/>
                <a:cs typeface="Tahoma"/>
              </a:rPr>
              <a:t>on </a:t>
            </a:r>
            <a:r>
              <a:rPr dirty="0" sz="800" spc="-30">
                <a:solidFill>
                  <a:srgbClr val="0F2235"/>
                </a:solidFill>
                <a:latin typeface="Tahoma"/>
                <a:cs typeface="Tahoma"/>
              </a:rPr>
              <a:t>both</a:t>
            </a:r>
            <a:r>
              <a:rPr dirty="0" sz="800" spc="-114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30">
                <a:solidFill>
                  <a:srgbClr val="0F2235"/>
                </a:solidFill>
                <a:latin typeface="Tahoma"/>
                <a:cs typeface="Tahoma"/>
              </a:rPr>
              <a:t>shelves</a:t>
            </a:r>
            <a:r>
              <a:rPr dirty="0" sz="800" spc="-11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0">
                <a:solidFill>
                  <a:srgbClr val="0F2235"/>
                </a:solidFill>
                <a:latin typeface="Tahoma"/>
                <a:cs typeface="Tahoma"/>
              </a:rPr>
              <a:t>for</a:t>
            </a:r>
            <a:r>
              <a:rPr dirty="0" sz="800" spc="-11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30">
                <a:solidFill>
                  <a:srgbClr val="0F2235"/>
                </a:solidFill>
                <a:latin typeface="Tahoma"/>
                <a:cs typeface="Tahoma"/>
              </a:rPr>
              <a:t>merchandising</a:t>
            </a:r>
            <a:r>
              <a:rPr dirty="0" sz="800" spc="-114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5">
                <a:solidFill>
                  <a:srgbClr val="0F2235"/>
                </a:solidFill>
                <a:latin typeface="Tahoma"/>
                <a:cs typeface="Tahoma"/>
              </a:rPr>
              <a:t>hot</a:t>
            </a:r>
            <a:r>
              <a:rPr dirty="0" sz="800" spc="-11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10">
                <a:solidFill>
                  <a:srgbClr val="0F2235"/>
                </a:solidFill>
                <a:latin typeface="Tahoma"/>
                <a:cs typeface="Tahoma"/>
              </a:rPr>
              <a:t>fast</a:t>
            </a:r>
            <a:r>
              <a:rPr dirty="0" sz="800" spc="-110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10">
                <a:solidFill>
                  <a:srgbClr val="0F2235"/>
                </a:solidFill>
                <a:latin typeface="Tahoma"/>
                <a:cs typeface="Tahoma"/>
              </a:rPr>
              <a:t>foods.</a:t>
            </a:r>
            <a:endParaRPr sz="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dirty="0" sz="800" spc="-30">
                <a:solidFill>
                  <a:srgbClr val="0F2235"/>
                </a:solidFill>
                <a:latin typeface="Tahoma"/>
                <a:cs typeface="Tahoma"/>
              </a:rPr>
              <a:t>Dedicated</a:t>
            </a:r>
            <a:r>
              <a:rPr dirty="0" sz="800" spc="-8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20">
                <a:solidFill>
                  <a:srgbClr val="0F2235"/>
                </a:solidFill>
                <a:latin typeface="Tahoma"/>
                <a:cs typeface="Tahoma"/>
              </a:rPr>
              <a:t>electrical</a:t>
            </a:r>
            <a:r>
              <a:rPr dirty="0" sz="800" spc="-8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10">
                <a:solidFill>
                  <a:srgbClr val="0F2235"/>
                </a:solidFill>
                <a:latin typeface="Tahoma"/>
                <a:cs typeface="Tahoma"/>
              </a:rPr>
              <a:t>circuit</a:t>
            </a:r>
            <a:r>
              <a:rPr dirty="0" sz="800" spc="-85">
                <a:solidFill>
                  <a:srgbClr val="0F2235"/>
                </a:solidFill>
                <a:latin typeface="Tahoma"/>
                <a:cs typeface="Tahoma"/>
              </a:rPr>
              <a:t> </a:t>
            </a:r>
            <a:r>
              <a:rPr dirty="0" sz="800" spc="-10">
                <a:solidFill>
                  <a:srgbClr val="0F2235"/>
                </a:solidFill>
                <a:latin typeface="Tahoma"/>
                <a:cs typeface="Tahoma"/>
              </a:rPr>
              <a:t>recommended.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43" name="object 43" descr=""/>
          <p:cNvGrpSpPr/>
          <p:nvPr/>
        </p:nvGrpSpPr>
        <p:grpSpPr>
          <a:xfrm>
            <a:off x="820434" y="162551"/>
            <a:ext cx="4157979" cy="3264535"/>
            <a:chOff x="820434" y="162551"/>
            <a:chExt cx="4157979" cy="3264535"/>
          </a:xfrm>
        </p:grpSpPr>
        <p:pic>
          <p:nvPicPr>
            <p:cNvPr id="44" name="object 4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0434" y="162551"/>
              <a:ext cx="1437444" cy="1040975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3710" y="1263611"/>
              <a:ext cx="2061146" cy="2163203"/>
            </a:xfrm>
            <a:prstGeom prst="rect">
              <a:avLst/>
            </a:prstGeom>
          </p:spPr>
        </p:pic>
        <p:sp>
          <p:nvSpPr>
            <p:cNvPr id="46" name="object 46" descr=""/>
            <p:cNvSpPr/>
            <p:nvPr/>
          </p:nvSpPr>
          <p:spPr>
            <a:xfrm>
              <a:off x="4565275" y="1874507"/>
              <a:ext cx="412750" cy="412115"/>
            </a:xfrm>
            <a:custGeom>
              <a:avLst/>
              <a:gdLst/>
              <a:ahLst/>
              <a:cxnLst/>
              <a:rect l="l" t="t" r="r" b="b"/>
              <a:pathLst>
                <a:path w="412750" h="412114">
                  <a:moveTo>
                    <a:pt x="206286" y="0"/>
                  </a:moveTo>
                  <a:lnTo>
                    <a:pt x="158985" y="5442"/>
                  </a:lnTo>
                  <a:lnTo>
                    <a:pt x="115565" y="20943"/>
                  </a:lnTo>
                  <a:lnTo>
                    <a:pt x="77263" y="45267"/>
                  </a:lnTo>
                  <a:lnTo>
                    <a:pt x="45317" y="77178"/>
                  </a:lnTo>
                  <a:lnTo>
                    <a:pt x="20966" y="115437"/>
                  </a:lnTo>
                  <a:lnTo>
                    <a:pt x="5448" y="158809"/>
                  </a:lnTo>
                  <a:lnTo>
                    <a:pt x="0" y="206057"/>
                  </a:lnTo>
                  <a:lnTo>
                    <a:pt x="5448" y="253305"/>
                  </a:lnTo>
                  <a:lnTo>
                    <a:pt x="20966" y="296677"/>
                  </a:lnTo>
                  <a:lnTo>
                    <a:pt x="45317" y="334936"/>
                  </a:lnTo>
                  <a:lnTo>
                    <a:pt x="77263" y="366847"/>
                  </a:lnTo>
                  <a:lnTo>
                    <a:pt x="115565" y="391171"/>
                  </a:lnTo>
                  <a:lnTo>
                    <a:pt x="158985" y="406672"/>
                  </a:lnTo>
                  <a:lnTo>
                    <a:pt x="206286" y="412115"/>
                  </a:lnTo>
                  <a:lnTo>
                    <a:pt x="253581" y="406672"/>
                  </a:lnTo>
                  <a:lnTo>
                    <a:pt x="296998" y="391171"/>
                  </a:lnTo>
                  <a:lnTo>
                    <a:pt x="335298" y="366847"/>
                  </a:lnTo>
                  <a:lnTo>
                    <a:pt x="367242" y="334936"/>
                  </a:lnTo>
                  <a:lnTo>
                    <a:pt x="391593" y="296677"/>
                  </a:lnTo>
                  <a:lnTo>
                    <a:pt x="407111" y="253305"/>
                  </a:lnTo>
                  <a:lnTo>
                    <a:pt x="412559" y="206057"/>
                  </a:lnTo>
                  <a:lnTo>
                    <a:pt x="407111" y="158809"/>
                  </a:lnTo>
                  <a:lnTo>
                    <a:pt x="391593" y="115437"/>
                  </a:lnTo>
                  <a:lnTo>
                    <a:pt x="367242" y="77178"/>
                  </a:lnTo>
                  <a:lnTo>
                    <a:pt x="335298" y="45267"/>
                  </a:lnTo>
                  <a:lnTo>
                    <a:pt x="296998" y="20943"/>
                  </a:lnTo>
                  <a:lnTo>
                    <a:pt x="253581" y="5442"/>
                  </a:lnTo>
                  <a:lnTo>
                    <a:pt x="206286" y="0"/>
                  </a:lnTo>
                  <a:close/>
                </a:path>
              </a:pathLst>
            </a:custGeom>
            <a:solidFill>
              <a:srgbClr val="0F22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 descr=""/>
          <p:cNvSpPr txBox="1"/>
          <p:nvPr/>
        </p:nvSpPr>
        <p:spPr>
          <a:xfrm>
            <a:off x="4570077" y="1954192"/>
            <a:ext cx="403225" cy="2343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50" spc="-20" b="1">
                <a:solidFill>
                  <a:srgbClr val="ECECEC"/>
                </a:solidFill>
                <a:latin typeface="Calibri"/>
                <a:cs typeface="Calibri"/>
              </a:rPr>
              <a:t>561A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48" name="object 48" descr=""/>
          <p:cNvGrpSpPr/>
          <p:nvPr/>
        </p:nvGrpSpPr>
        <p:grpSpPr>
          <a:xfrm>
            <a:off x="401542" y="1141514"/>
            <a:ext cx="2263140" cy="2240280"/>
            <a:chOff x="401542" y="1141514"/>
            <a:chExt cx="2263140" cy="2240280"/>
          </a:xfrm>
        </p:grpSpPr>
        <p:pic>
          <p:nvPicPr>
            <p:cNvPr id="49" name="object 4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1542" y="1141514"/>
              <a:ext cx="2151457" cy="2239700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2251811" y="1874507"/>
              <a:ext cx="412750" cy="412115"/>
            </a:xfrm>
            <a:custGeom>
              <a:avLst/>
              <a:gdLst/>
              <a:ahLst/>
              <a:cxnLst/>
              <a:rect l="l" t="t" r="r" b="b"/>
              <a:pathLst>
                <a:path w="412750" h="412114">
                  <a:moveTo>
                    <a:pt x="206286" y="0"/>
                  </a:moveTo>
                  <a:lnTo>
                    <a:pt x="158985" y="5442"/>
                  </a:lnTo>
                  <a:lnTo>
                    <a:pt x="115565" y="20943"/>
                  </a:lnTo>
                  <a:lnTo>
                    <a:pt x="77263" y="45267"/>
                  </a:lnTo>
                  <a:lnTo>
                    <a:pt x="45317" y="77178"/>
                  </a:lnTo>
                  <a:lnTo>
                    <a:pt x="20966" y="115437"/>
                  </a:lnTo>
                  <a:lnTo>
                    <a:pt x="5448" y="158809"/>
                  </a:lnTo>
                  <a:lnTo>
                    <a:pt x="0" y="206057"/>
                  </a:lnTo>
                  <a:lnTo>
                    <a:pt x="5448" y="253305"/>
                  </a:lnTo>
                  <a:lnTo>
                    <a:pt x="20966" y="296677"/>
                  </a:lnTo>
                  <a:lnTo>
                    <a:pt x="45317" y="334936"/>
                  </a:lnTo>
                  <a:lnTo>
                    <a:pt x="77263" y="366847"/>
                  </a:lnTo>
                  <a:lnTo>
                    <a:pt x="115565" y="391171"/>
                  </a:lnTo>
                  <a:lnTo>
                    <a:pt x="158985" y="406672"/>
                  </a:lnTo>
                  <a:lnTo>
                    <a:pt x="206286" y="412115"/>
                  </a:lnTo>
                  <a:lnTo>
                    <a:pt x="253581" y="406672"/>
                  </a:lnTo>
                  <a:lnTo>
                    <a:pt x="296998" y="391171"/>
                  </a:lnTo>
                  <a:lnTo>
                    <a:pt x="335298" y="366847"/>
                  </a:lnTo>
                  <a:lnTo>
                    <a:pt x="367242" y="334936"/>
                  </a:lnTo>
                  <a:lnTo>
                    <a:pt x="391593" y="296677"/>
                  </a:lnTo>
                  <a:lnTo>
                    <a:pt x="407111" y="253305"/>
                  </a:lnTo>
                  <a:lnTo>
                    <a:pt x="412559" y="206057"/>
                  </a:lnTo>
                  <a:lnTo>
                    <a:pt x="407111" y="158809"/>
                  </a:lnTo>
                  <a:lnTo>
                    <a:pt x="391593" y="115437"/>
                  </a:lnTo>
                  <a:lnTo>
                    <a:pt x="367242" y="77178"/>
                  </a:lnTo>
                  <a:lnTo>
                    <a:pt x="335298" y="45267"/>
                  </a:lnTo>
                  <a:lnTo>
                    <a:pt x="296998" y="20943"/>
                  </a:lnTo>
                  <a:lnTo>
                    <a:pt x="253581" y="5442"/>
                  </a:lnTo>
                  <a:lnTo>
                    <a:pt x="206286" y="0"/>
                  </a:lnTo>
                  <a:close/>
                </a:path>
              </a:pathLst>
            </a:custGeom>
            <a:solidFill>
              <a:srgbClr val="0F22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 descr=""/>
          <p:cNvSpPr txBox="1"/>
          <p:nvPr/>
        </p:nvSpPr>
        <p:spPr>
          <a:xfrm>
            <a:off x="2286471" y="1928895"/>
            <a:ext cx="343535" cy="2641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50" spc="-25" b="1">
                <a:solidFill>
                  <a:srgbClr val="ECECEC"/>
                </a:solidFill>
                <a:latin typeface="Calibri"/>
                <a:cs typeface="Calibri"/>
              </a:rPr>
              <a:t>421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52" name="object 52" descr=""/>
          <p:cNvGrpSpPr/>
          <p:nvPr/>
        </p:nvGrpSpPr>
        <p:grpSpPr>
          <a:xfrm>
            <a:off x="667245" y="5325650"/>
            <a:ext cx="1911985" cy="2225675"/>
            <a:chOff x="667245" y="5325650"/>
            <a:chExt cx="1911985" cy="2225675"/>
          </a:xfrm>
        </p:grpSpPr>
        <p:pic>
          <p:nvPicPr>
            <p:cNvPr id="53" name="object 5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7245" y="5325650"/>
              <a:ext cx="1911655" cy="2225119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2117511" y="5549383"/>
              <a:ext cx="412750" cy="412115"/>
            </a:xfrm>
            <a:custGeom>
              <a:avLst/>
              <a:gdLst/>
              <a:ahLst/>
              <a:cxnLst/>
              <a:rect l="l" t="t" r="r" b="b"/>
              <a:pathLst>
                <a:path w="412750" h="412114">
                  <a:moveTo>
                    <a:pt x="206286" y="0"/>
                  </a:moveTo>
                  <a:lnTo>
                    <a:pt x="158985" y="5442"/>
                  </a:lnTo>
                  <a:lnTo>
                    <a:pt x="115565" y="20943"/>
                  </a:lnTo>
                  <a:lnTo>
                    <a:pt x="77263" y="45267"/>
                  </a:lnTo>
                  <a:lnTo>
                    <a:pt x="45317" y="77178"/>
                  </a:lnTo>
                  <a:lnTo>
                    <a:pt x="20966" y="115437"/>
                  </a:lnTo>
                  <a:lnTo>
                    <a:pt x="5448" y="158809"/>
                  </a:lnTo>
                  <a:lnTo>
                    <a:pt x="0" y="206057"/>
                  </a:lnTo>
                  <a:lnTo>
                    <a:pt x="5448" y="253305"/>
                  </a:lnTo>
                  <a:lnTo>
                    <a:pt x="20966" y="296677"/>
                  </a:lnTo>
                  <a:lnTo>
                    <a:pt x="45317" y="334936"/>
                  </a:lnTo>
                  <a:lnTo>
                    <a:pt x="77263" y="366847"/>
                  </a:lnTo>
                  <a:lnTo>
                    <a:pt x="115565" y="391171"/>
                  </a:lnTo>
                  <a:lnTo>
                    <a:pt x="158985" y="406672"/>
                  </a:lnTo>
                  <a:lnTo>
                    <a:pt x="206286" y="412115"/>
                  </a:lnTo>
                  <a:lnTo>
                    <a:pt x="253581" y="406672"/>
                  </a:lnTo>
                  <a:lnTo>
                    <a:pt x="296998" y="391171"/>
                  </a:lnTo>
                  <a:lnTo>
                    <a:pt x="335298" y="366847"/>
                  </a:lnTo>
                  <a:lnTo>
                    <a:pt x="367242" y="334936"/>
                  </a:lnTo>
                  <a:lnTo>
                    <a:pt x="391593" y="296677"/>
                  </a:lnTo>
                  <a:lnTo>
                    <a:pt x="407111" y="253305"/>
                  </a:lnTo>
                  <a:lnTo>
                    <a:pt x="412559" y="206057"/>
                  </a:lnTo>
                  <a:lnTo>
                    <a:pt x="407111" y="158809"/>
                  </a:lnTo>
                  <a:lnTo>
                    <a:pt x="391593" y="115437"/>
                  </a:lnTo>
                  <a:lnTo>
                    <a:pt x="367242" y="77178"/>
                  </a:lnTo>
                  <a:lnTo>
                    <a:pt x="335298" y="45267"/>
                  </a:lnTo>
                  <a:lnTo>
                    <a:pt x="296998" y="20943"/>
                  </a:lnTo>
                  <a:lnTo>
                    <a:pt x="253581" y="5442"/>
                  </a:lnTo>
                  <a:lnTo>
                    <a:pt x="206286" y="0"/>
                  </a:lnTo>
                  <a:close/>
                </a:path>
              </a:pathLst>
            </a:custGeom>
            <a:solidFill>
              <a:srgbClr val="0F22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" name="object 55" descr=""/>
          <p:cNvSpPr txBox="1"/>
          <p:nvPr/>
        </p:nvSpPr>
        <p:spPr>
          <a:xfrm>
            <a:off x="2174229" y="5571416"/>
            <a:ext cx="299720" cy="2311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50" spc="-25" b="1">
                <a:solidFill>
                  <a:srgbClr val="ECECEC"/>
                </a:solidFill>
                <a:latin typeface="Calibri"/>
                <a:cs typeface="Calibri"/>
              </a:rPr>
              <a:t>282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2191208" y="5702648"/>
            <a:ext cx="265430" cy="2311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50" b="1">
                <a:solidFill>
                  <a:srgbClr val="ECECEC"/>
                </a:solidFill>
                <a:latin typeface="Calibri"/>
                <a:cs typeface="Calibri"/>
              </a:rPr>
              <a:t>-</a:t>
            </a:r>
            <a:r>
              <a:rPr dirty="0" sz="1350" spc="-25" b="1">
                <a:solidFill>
                  <a:srgbClr val="ECECEC"/>
                </a:solidFill>
                <a:latin typeface="Calibri"/>
                <a:cs typeface="Calibri"/>
              </a:rPr>
              <a:t>24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57" name="object 57" descr=""/>
          <p:cNvGrpSpPr/>
          <p:nvPr/>
        </p:nvGrpSpPr>
        <p:grpSpPr>
          <a:xfrm>
            <a:off x="2943898" y="5238789"/>
            <a:ext cx="2620010" cy="2724785"/>
            <a:chOff x="2943898" y="5238789"/>
            <a:chExt cx="2620010" cy="2724785"/>
          </a:xfrm>
        </p:grpSpPr>
        <p:pic>
          <p:nvPicPr>
            <p:cNvPr id="58" name="object 5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43898" y="5238789"/>
              <a:ext cx="2619704" cy="2724279"/>
            </a:xfrm>
            <a:prstGeom prst="rect">
              <a:avLst/>
            </a:prstGeom>
          </p:spPr>
        </p:pic>
        <p:sp>
          <p:nvSpPr>
            <p:cNvPr id="59" name="object 59" descr=""/>
            <p:cNvSpPr/>
            <p:nvPr/>
          </p:nvSpPr>
          <p:spPr>
            <a:xfrm>
              <a:off x="4565275" y="5522603"/>
              <a:ext cx="412750" cy="412115"/>
            </a:xfrm>
            <a:custGeom>
              <a:avLst/>
              <a:gdLst/>
              <a:ahLst/>
              <a:cxnLst/>
              <a:rect l="l" t="t" r="r" b="b"/>
              <a:pathLst>
                <a:path w="412750" h="412114">
                  <a:moveTo>
                    <a:pt x="206286" y="0"/>
                  </a:moveTo>
                  <a:lnTo>
                    <a:pt x="158985" y="5442"/>
                  </a:lnTo>
                  <a:lnTo>
                    <a:pt x="115565" y="20943"/>
                  </a:lnTo>
                  <a:lnTo>
                    <a:pt x="77263" y="45267"/>
                  </a:lnTo>
                  <a:lnTo>
                    <a:pt x="45317" y="77178"/>
                  </a:lnTo>
                  <a:lnTo>
                    <a:pt x="20966" y="115437"/>
                  </a:lnTo>
                  <a:lnTo>
                    <a:pt x="5448" y="158809"/>
                  </a:lnTo>
                  <a:lnTo>
                    <a:pt x="0" y="206057"/>
                  </a:lnTo>
                  <a:lnTo>
                    <a:pt x="5448" y="253305"/>
                  </a:lnTo>
                  <a:lnTo>
                    <a:pt x="20966" y="296677"/>
                  </a:lnTo>
                  <a:lnTo>
                    <a:pt x="45317" y="334936"/>
                  </a:lnTo>
                  <a:lnTo>
                    <a:pt x="77263" y="366847"/>
                  </a:lnTo>
                  <a:lnTo>
                    <a:pt x="115565" y="391171"/>
                  </a:lnTo>
                  <a:lnTo>
                    <a:pt x="158985" y="406672"/>
                  </a:lnTo>
                  <a:lnTo>
                    <a:pt x="206286" y="412115"/>
                  </a:lnTo>
                  <a:lnTo>
                    <a:pt x="253581" y="406672"/>
                  </a:lnTo>
                  <a:lnTo>
                    <a:pt x="296998" y="391171"/>
                  </a:lnTo>
                  <a:lnTo>
                    <a:pt x="335298" y="366847"/>
                  </a:lnTo>
                  <a:lnTo>
                    <a:pt x="367242" y="334936"/>
                  </a:lnTo>
                  <a:lnTo>
                    <a:pt x="391593" y="296677"/>
                  </a:lnTo>
                  <a:lnTo>
                    <a:pt x="407111" y="253305"/>
                  </a:lnTo>
                  <a:lnTo>
                    <a:pt x="412559" y="206057"/>
                  </a:lnTo>
                  <a:lnTo>
                    <a:pt x="407111" y="158809"/>
                  </a:lnTo>
                  <a:lnTo>
                    <a:pt x="391593" y="115437"/>
                  </a:lnTo>
                  <a:lnTo>
                    <a:pt x="367242" y="77178"/>
                  </a:lnTo>
                  <a:lnTo>
                    <a:pt x="335298" y="45267"/>
                  </a:lnTo>
                  <a:lnTo>
                    <a:pt x="296998" y="20943"/>
                  </a:lnTo>
                  <a:lnTo>
                    <a:pt x="253581" y="5442"/>
                  </a:lnTo>
                  <a:lnTo>
                    <a:pt x="206286" y="0"/>
                  </a:lnTo>
                  <a:close/>
                </a:path>
              </a:pathLst>
            </a:custGeom>
            <a:solidFill>
              <a:srgbClr val="0F22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0" name="object 60" descr=""/>
          <p:cNvSpPr txBox="1"/>
          <p:nvPr/>
        </p:nvSpPr>
        <p:spPr>
          <a:xfrm>
            <a:off x="4621993" y="5544639"/>
            <a:ext cx="299720" cy="2311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50" spc="-25" b="1">
                <a:solidFill>
                  <a:srgbClr val="ECECEC"/>
                </a:solidFill>
                <a:latin typeface="Calibri"/>
                <a:cs typeface="Calibri"/>
              </a:rPr>
              <a:t>690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4638972" y="5675872"/>
            <a:ext cx="265430" cy="2311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50" b="1">
                <a:solidFill>
                  <a:srgbClr val="ECECEC"/>
                </a:solidFill>
                <a:latin typeface="Calibri"/>
                <a:cs typeface="Calibri"/>
              </a:rPr>
              <a:t>-</a:t>
            </a:r>
            <a:r>
              <a:rPr dirty="0" sz="1350" spc="-25" b="1">
                <a:solidFill>
                  <a:srgbClr val="ECECEC"/>
                </a:solidFill>
                <a:latin typeface="Calibri"/>
                <a:cs typeface="Calibri"/>
              </a:rPr>
              <a:t>25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62" name="object 62" descr=""/>
          <p:cNvGrpSpPr/>
          <p:nvPr/>
        </p:nvGrpSpPr>
        <p:grpSpPr>
          <a:xfrm>
            <a:off x="5308371" y="5246632"/>
            <a:ext cx="2464435" cy="2708910"/>
            <a:chOff x="5308371" y="5246632"/>
            <a:chExt cx="2464435" cy="2708910"/>
          </a:xfrm>
        </p:grpSpPr>
        <p:pic>
          <p:nvPicPr>
            <p:cNvPr id="63" name="object 6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08371" y="5246632"/>
              <a:ext cx="2464028" cy="2708584"/>
            </a:xfrm>
            <a:prstGeom prst="rect">
              <a:avLst/>
            </a:prstGeom>
          </p:spPr>
        </p:pic>
        <p:sp>
          <p:nvSpPr>
            <p:cNvPr id="64" name="object 64" descr=""/>
            <p:cNvSpPr/>
            <p:nvPr/>
          </p:nvSpPr>
          <p:spPr>
            <a:xfrm>
              <a:off x="6953851" y="5522603"/>
              <a:ext cx="412750" cy="412115"/>
            </a:xfrm>
            <a:custGeom>
              <a:avLst/>
              <a:gdLst/>
              <a:ahLst/>
              <a:cxnLst/>
              <a:rect l="l" t="t" r="r" b="b"/>
              <a:pathLst>
                <a:path w="412750" h="412114">
                  <a:moveTo>
                    <a:pt x="206286" y="0"/>
                  </a:moveTo>
                  <a:lnTo>
                    <a:pt x="158985" y="5442"/>
                  </a:lnTo>
                  <a:lnTo>
                    <a:pt x="115565" y="20943"/>
                  </a:lnTo>
                  <a:lnTo>
                    <a:pt x="77263" y="45267"/>
                  </a:lnTo>
                  <a:lnTo>
                    <a:pt x="45317" y="77178"/>
                  </a:lnTo>
                  <a:lnTo>
                    <a:pt x="20966" y="115437"/>
                  </a:lnTo>
                  <a:lnTo>
                    <a:pt x="5448" y="158809"/>
                  </a:lnTo>
                  <a:lnTo>
                    <a:pt x="0" y="206057"/>
                  </a:lnTo>
                  <a:lnTo>
                    <a:pt x="5448" y="253305"/>
                  </a:lnTo>
                  <a:lnTo>
                    <a:pt x="20966" y="296677"/>
                  </a:lnTo>
                  <a:lnTo>
                    <a:pt x="45317" y="334936"/>
                  </a:lnTo>
                  <a:lnTo>
                    <a:pt x="77263" y="366847"/>
                  </a:lnTo>
                  <a:lnTo>
                    <a:pt x="115565" y="391171"/>
                  </a:lnTo>
                  <a:lnTo>
                    <a:pt x="158985" y="406672"/>
                  </a:lnTo>
                  <a:lnTo>
                    <a:pt x="206286" y="412115"/>
                  </a:lnTo>
                  <a:lnTo>
                    <a:pt x="253581" y="406672"/>
                  </a:lnTo>
                  <a:lnTo>
                    <a:pt x="296998" y="391171"/>
                  </a:lnTo>
                  <a:lnTo>
                    <a:pt x="335298" y="366847"/>
                  </a:lnTo>
                  <a:lnTo>
                    <a:pt x="367242" y="334936"/>
                  </a:lnTo>
                  <a:lnTo>
                    <a:pt x="391593" y="296677"/>
                  </a:lnTo>
                  <a:lnTo>
                    <a:pt x="407111" y="253305"/>
                  </a:lnTo>
                  <a:lnTo>
                    <a:pt x="412559" y="206057"/>
                  </a:lnTo>
                  <a:lnTo>
                    <a:pt x="407111" y="158809"/>
                  </a:lnTo>
                  <a:lnTo>
                    <a:pt x="391593" y="115437"/>
                  </a:lnTo>
                  <a:lnTo>
                    <a:pt x="367242" y="77178"/>
                  </a:lnTo>
                  <a:lnTo>
                    <a:pt x="335298" y="45267"/>
                  </a:lnTo>
                  <a:lnTo>
                    <a:pt x="296998" y="20943"/>
                  </a:lnTo>
                  <a:lnTo>
                    <a:pt x="253581" y="5442"/>
                  </a:lnTo>
                  <a:lnTo>
                    <a:pt x="206286" y="0"/>
                  </a:lnTo>
                  <a:close/>
                </a:path>
              </a:pathLst>
            </a:custGeom>
            <a:solidFill>
              <a:srgbClr val="0F22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5" name="object 65" descr=""/>
          <p:cNvSpPr txBox="1"/>
          <p:nvPr/>
        </p:nvSpPr>
        <p:spPr>
          <a:xfrm>
            <a:off x="6955953" y="5602880"/>
            <a:ext cx="408940" cy="2311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50" spc="-20" b="1">
                <a:solidFill>
                  <a:srgbClr val="ECECEC"/>
                </a:solidFill>
                <a:latin typeface="Calibri"/>
                <a:cs typeface="Calibri"/>
              </a:rPr>
              <a:t>695D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66" name="object 66" descr=""/>
          <p:cNvGrpSpPr/>
          <p:nvPr/>
        </p:nvGrpSpPr>
        <p:grpSpPr>
          <a:xfrm>
            <a:off x="5218595" y="1438630"/>
            <a:ext cx="2148205" cy="2082800"/>
            <a:chOff x="5218595" y="1438630"/>
            <a:chExt cx="2148205" cy="2082800"/>
          </a:xfrm>
        </p:grpSpPr>
        <p:pic>
          <p:nvPicPr>
            <p:cNvPr id="67" name="object 6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18595" y="1438630"/>
              <a:ext cx="2000707" cy="2082769"/>
            </a:xfrm>
            <a:prstGeom prst="rect">
              <a:avLst/>
            </a:prstGeom>
          </p:spPr>
        </p:pic>
        <p:sp>
          <p:nvSpPr>
            <p:cNvPr id="68" name="object 68" descr=""/>
            <p:cNvSpPr/>
            <p:nvPr/>
          </p:nvSpPr>
          <p:spPr>
            <a:xfrm>
              <a:off x="6953851" y="1874507"/>
              <a:ext cx="412750" cy="412115"/>
            </a:xfrm>
            <a:custGeom>
              <a:avLst/>
              <a:gdLst/>
              <a:ahLst/>
              <a:cxnLst/>
              <a:rect l="l" t="t" r="r" b="b"/>
              <a:pathLst>
                <a:path w="412750" h="412114">
                  <a:moveTo>
                    <a:pt x="206286" y="0"/>
                  </a:moveTo>
                  <a:lnTo>
                    <a:pt x="158985" y="5442"/>
                  </a:lnTo>
                  <a:lnTo>
                    <a:pt x="115565" y="20943"/>
                  </a:lnTo>
                  <a:lnTo>
                    <a:pt x="77263" y="45267"/>
                  </a:lnTo>
                  <a:lnTo>
                    <a:pt x="45317" y="77178"/>
                  </a:lnTo>
                  <a:lnTo>
                    <a:pt x="20966" y="115437"/>
                  </a:lnTo>
                  <a:lnTo>
                    <a:pt x="5448" y="158809"/>
                  </a:lnTo>
                  <a:lnTo>
                    <a:pt x="0" y="206057"/>
                  </a:lnTo>
                  <a:lnTo>
                    <a:pt x="5448" y="253305"/>
                  </a:lnTo>
                  <a:lnTo>
                    <a:pt x="20966" y="296677"/>
                  </a:lnTo>
                  <a:lnTo>
                    <a:pt x="45317" y="334936"/>
                  </a:lnTo>
                  <a:lnTo>
                    <a:pt x="77263" y="366847"/>
                  </a:lnTo>
                  <a:lnTo>
                    <a:pt x="115565" y="391171"/>
                  </a:lnTo>
                  <a:lnTo>
                    <a:pt x="158985" y="406672"/>
                  </a:lnTo>
                  <a:lnTo>
                    <a:pt x="206286" y="412115"/>
                  </a:lnTo>
                  <a:lnTo>
                    <a:pt x="253581" y="406672"/>
                  </a:lnTo>
                  <a:lnTo>
                    <a:pt x="296998" y="391171"/>
                  </a:lnTo>
                  <a:lnTo>
                    <a:pt x="335298" y="366847"/>
                  </a:lnTo>
                  <a:lnTo>
                    <a:pt x="367242" y="334936"/>
                  </a:lnTo>
                  <a:lnTo>
                    <a:pt x="391593" y="296677"/>
                  </a:lnTo>
                  <a:lnTo>
                    <a:pt x="407111" y="253305"/>
                  </a:lnTo>
                  <a:lnTo>
                    <a:pt x="412559" y="206057"/>
                  </a:lnTo>
                  <a:lnTo>
                    <a:pt x="407111" y="158809"/>
                  </a:lnTo>
                  <a:lnTo>
                    <a:pt x="391593" y="115437"/>
                  </a:lnTo>
                  <a:lnTo>
                    <a:pt x="367242" y="77178"/>
                  </a:lnTo>
                  <a:lnTo>
                    <a:pt x="335298" y="45267"/>
                  </a:lnTo>
                  <a:lnTo>
                    <a:pt x="296998" y="20943"/>
                  </a:lnTo>
                  <a:lnTo>
                    <a:pt x="253581" y="5442"/>
                  </a:lnTo>
                  <a:lnTo>
                    <a:pt x="206286" y="0"/>
                  </a:lnTo>
                  <a:close/>
                </a:path>
              </a:pathLst>
            </a:custGeom>
            <a:solidFill>
              <a:srgbClr val="0F22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9" name="object 69" descr=""/>
          <p:cNvSpPr txBox="1"/>
          <p:nvPr/>
        </p:nvSpPr>
        <p:spPr>
          <a:xfrm>
            <a:off x="6988510" y="1928895"/>
            <a:ext cx="343535" cy="2641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50" spc="-25" b="1">
                <a:solidFill>
                  <a:srgbClr val="ECECEC"/>
                </a:solidFill>
                <a:latin typeface="Calibri"/>
                <a:cs typeface="Calibri"/>
              </a:rPr>
              <a:t>621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F223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BellaricoEquipmentSheet</dc:title>
  <dcterms:created xsi:type="dcterms:W3CDTF">2023-11-03T20:27:05Z</dcterms:created>
  <dcterms:modified xsi:type="dcterms:W3CDTF">2023-11-03T20:27:05Z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2023-09-26T00:00:00Z</vt:filetime>
  </property>
  <property fmtid="{D5CDD505-2E9C-101B-9397-08002B2CF9AE}" pid="3" name="Creator">
    <vt:lpwstr>Adobe Illustrator 27.9 (Macintosh)</vt:lpwstr>
  </property>
  <property fmtid="{D5CDD505-2E9C-101B-9397-08002B2CF9AE}" pid="4" name="LastSaved">
    <vt:filetime>2023-11-03T00:00:00Z</vt:filetime>
  </property>
  <property fmtid="{D5CDD505-2E9C-101B-9397-08002B2CF9AE}" pid="5" name="Producer">
    <vt:lpwstr>Adobe PDF library 17.00</vt:lpwstr>
  </property>
</Properties>
</file>