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68" d="100"/>
          <a:sy n="6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4026E-1373-F441-9EAA-4044EBE9686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75D1-7458-5141-9787-E3BC23F5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975D1-7458-5141-9787-E3BC23F5A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9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17EB-E887-8445-98F3-CCEBD6A19D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60AB-D9C7-CE4D-9419-365FB529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hyperlink" Target="http://qdexpress.biz/?product=glazed-yeast-rin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mailto:tony@Berarducci.com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hyperlink" Target="http://qdexpress.biz/?product=white_iced_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415410" y="5313703"/>
            <a:ext cx="4391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Account Name:		Wholesaler:</a:t>
            </a:r>
          </a:p>
          <a:p>
            <a:r>
              <a:rPr lang="en-US" sz="1200" dirty="0"/>
              <a:t>Customer Number:</a:t>
            </a:r>
          </a:p>
          <a:p>
            <a:r>
              <a:rPr lang="en-US" sz="1200" dirty="0"/>
              <a:t>Sales Person Name:</a:t>
            </a:r>
          </a:p>
          <a:p>
            <a:r>
              <a:rPr lang="en-US" sz="1200" dirty="0"/>
              <a:t>Customer Contact Name:</a:t>
            </a:r>
          </a:p>
          <a:p>
            <a:r>
              <a:rPr lang="en-US" sz="1200" dirty="0"/>
              <a:t>Address:</a:t>
            </a:r>
          </a:p>
          <a:p>
            <a:r>
              <a:rPr lang="en-US" sz="1200" dirty="0"/>
              <a:t>Phone: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Signature: ________________________________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019" y="108508"/>
            <a:ext cx="399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BAKERY RACK ORDER FORM</a:t>
            </a:r>
          </a:p>
        </p:txBody>
      </p:sp>
      <p:pic>
        <p:nvPicPr>
          <p:cNvPr id="5" name="Picture 4" descr="ra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89" y="3536133"/>
            <a:ext cx="1447313" cy="1155403"/>
          </a:xfrm>
          <a:prstGeom prst="rect">
            <a:avLst/>
          </a:prstGeom>
        </p:spPr>
      </p:pic>
      <p:pic>
        <p:nvPicPr>
          <p:cNvPr id="6" name="Picture 5" descr="rac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89" y="2251080"/>
            <a:ext cx="1471056" cy="980703"/>
          </a:xfrm>
          <a:prstGeom prst="rect">
            <a:avLst/>
          </a:prstGeom>
        </p:spPr>
      </p:pic>
      <p:pic>
        <p:nvPicPr>
          <p:cNvPr id="7" name="Picture 6" descr="rack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78" y="4798442"/>
            <a:ext cx="1278720" cy="1338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007" y="2112796"/>
            <a:ext cx="2053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 Tier Bakery Display</a:t>
            </a:r>
          </a:p>
          <a:p>
            <a:r>
              <a:rPr lang="en-US" sz="1400" dirty="0"/>
              <a:t>#BD2T Cost $150</a:t>
            </a:r>
          </a:p>
          <a:p>
            <a:r>
              <a:rPr lang="en-US" sz="1200" i="1" dirty="0"/>
              <a:t>3 Free Cases of Auntie Ems</a:t>
            </a:r>
          </a:p>
          <a:p>
            <a:r>
              <a:rPr lang="en-US" sz="1200" i="1" dirty="0"/>
              <a:t>Avg $1.39 SRP </a:t>
            </a:r>
          </a:p>
          <a:p>
            <a:r>
              <a:rPr lang="en-US" sz="1200" i="1" dirty="0"/>
              <a:t>$!00 in retail sales</a:t>
            </a:r>
          </a:p>
          <a:p>
            <a:r>
              <a:rPr lang="en-US" sz="1200" i="1" dirty="0"/>
              <a:t>FREE GOODS</a:t>
            </a:r>
          </a:p>
          <a:p>
            <a:endParaRPr lang="en-US" sz="1000" i="1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0258" y="3359503"/>
            <a:ext cx="1880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3 Tier Bakery Display</a:t>
            </a:r>
          </a:p>
          <a:p>
            <a:r>
              <a:rPr lang="en-US" sz="1400" i="1" dirty="0"/>
              <a:t>#BD3T Cost $300</a:t>
            </a:r>
          </a:p>
          <a:p>
            <a:r>
              <a:rPr lang="en-US" sz="1200" i="1" dirty="0"/>
              <a:t>6 Free Cases of Auntie Ems</a:t>
            </a:r>
          </a:p>
          <a:p>
            <a:r>
              <a:rPr lang="en-US" sz="1200" i="1" dirty="0"/>
              <a:t>Avg $1.39 SRP</a:t>
            </a:r>
          </a:p>
          <a:p>
            <a:r>
              <a:rPr lang="en-US" sz="1200" i="1" dirty="0"/>
              <a:t>$200 in retail sales</a:t>
            </a:r>
          </a:p>
          <a:p>
            <a:r>
              <a:rPr lang="en-US" sz="1200" i="1" dirty="0"/>
              <a:t>FREE GOODS</a:t>
            </a:r>
          </a:p>
          <a:p>
            <a:endParaRPr lang="en-US" sz="1200" i="1" dirty="0"/>
          </a:p>
          <a:p>
            <a:endParaRPr lang="en-US" sz="1000" i="1" dirty="0"/>
          </a:p>
          <a:p>
            <a:endParaRPr lang="en-US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7007" y="4782112"/>
            <a:ext cx="2173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 Tier Bakery Display</a:t>
            </a:r>
          </a:p>
          <a:p>
            <a:r>
              <a:rPr lang="en-US" sz="1400" dirty="0"/>
              <a:t>#BD4T Cost $350</a:t>
            </a:r>
          </a:p>
          <a:p>
            <a:r>
              <a:rPr lang="en-US" sz="1200" i="1" dirty="0"/>
              <a:t>7 Free Cases of Auntie Ems</a:t>
            </a:r>
          </a:p>
          <a:p>
            <a:r>
              <a:rPr lang="en-US" sz="1200" i="1" dirty="0"/>
              <a:t>Avg $1.39 SRP</a:t>
            </a:r>
          </a:p>
          <a:p>
            <a:r>
              <a:rPr lang="en-US" sz="1200" i="1" dirty="0"/>
              <a:t>$233 in retail sales</a:t>
            </a:r>
          </a:p>
          <a:p>
            <a:r>
              <a:rPr lang="en-US" sz="1200" i="1" dirty="0"/>
              <a:t>FREE GOODS</a:t>
            </a:r>
            <a:br>
              <a:rPr lang="en-US" sz="1200" i="1" dirty="0"/>
            </a:br>
            <a:endParaRPr lang="en-US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75281" y="849884"/>
            <a:ext cx="4096515" cy="537252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216" y="1179942"/>
            <a:ext cx="183209" cy="2040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8459" y="2170759"/>
            <a:ext cx="183209" cy="2040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0263" y="3448253"/>
            <a:ext cx="183209" cy="2040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untieEms-TempHom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3" y="137959"/>
            <a:ext cx="1644394" cy="595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99924">
            <a:off x="7787928" y="840168"/>
            <a:ext cx="1016216" cy="4979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014" y="3570660"/>
            <a:ext cx="720420" cy="589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t="6349" b="-1"/>
          <a:stretch/>
        </p:blipFill>
        <p:spPr>
          <a:xfrm>
            <a:off x="8074666" y="2605949"/>
            <a:ext cx="537785" cy="542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378" y="1092390"/>
            <a:ext cx="939789" cy="9822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2216" y="4909734"/>
            <a:ext cx="183209" cy="2040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57447" y="901021"/>
            <a:ext cx="2175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Donut Cup Holder</a:t>
            </a:r>
            <a:br>
              <a:rPr lang="en-US" sz="1400" dirty="0"/>
            </a:br>
            <a:r>
              <a:rPr lang="en-US" sz="1400" dirty="0"/>
              <a:t>#DHR Cost $60</a:t>
            </a:r>
          </a:p>
          <a:p>
            <a:r>
              <a:rPr lang="en-US" sz="1200" dirty="0"/>
              <a:t>2 Free Cases of Donut Holes</a:t>
            </a:r>
          </a:p>
          <a:p>
            <a:r>
              <a:rPr lang="en-US" sz="1200" dirty="0"/>
              <a:t>$2.59 SRP</a:t>
            </a:r>
          </a:p>
          <a:p>
            <a:r>
              <a:rPr lang="en-US" sz="1200" dirty="0"/>
              <a:t>$62 in retail sales</a:t>
            </a:r>
          </a:p>
          <a:p>
            <a:r>
              <a:rPr lang="en-US" sz="1200" dirty="0"/>
              <a:t>FREE GOODS</a:t>
            </a:r>
          </a:p>
          <a:p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4378350" y="5313703"/>
            <a:ext cx="4626935" cy="154187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910" y="6446329"/>
            <a:ext cx="462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Send order form to:  </a:t>
            </a:r>
            <a:r>
              <a:rPr lang="en-US" sz="1200" dirty="0">
                <a:hlinkClick r:id="rId11"/>
              </a:rPr>
              <a:t>tony@Berarducci.com</a:t>
            </a:r>
            <a:endParaRPr lang="en-US" sz="1200" dirty="0"/>
          </a:p>
          <a:p>
            <a:r>
              <a:rPr lang="en-US" sz="1200" dirty="0"/>
              <a:t>724.612.7034 </a:t>
            </a:r>
            <a:r>
              <a:rPr lang="en-US" sz="1200" dirty="0" err="1"/>
              <a:t>ph</a:t>
            </a:r>
            <a:r>
              <a:rPr lang="en-US" sz="1200" dirty="0"/>
              <a:t>, 412.291.2112 fax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942" y="6272438"/>
            <a:ext cx="3426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All pricing is delivered cost including freight. All sales final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66719A-4A0D-3E44-8BD1-9150753F5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69888"/>
              </p:ext>
            </p:extLst>
          </p:nvPr>
        </p:nvGraphicFramePr>
        <p:xfrm>
          <a:off x="4415410" y="835614"/>
          <a:ext cx="3302000" cy="1539240"/>
        </p:xfrm>
        <a:graphic>
          <a:graphicData uri="http://schemas.openxmlformats.org/drawingml/2006/table">
            <a:tbl>
              <a:tblPr/>
              <a:tblGrid>
                <a:gridCol w="2882900">
                  <a:extLst>
                    <a:ext uri="{9D8B030D-6E8A-4147-A177-3AD203B41FA5}">
                      <a16:colId xmlns:a16="http://schemas.microsoft.com/office/drawing/2014/main" val="270184896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7817539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Donuts  6 per Tray Donuts Bulk or IW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136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Glazed Yeast Ring Donut 24 Ct.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966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 Glazed Bowtie Donut 32 Ct.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800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Sour Crème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885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 Choc John w/sprinkles Custard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5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Raspberry Bismark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22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 Choc Long John (crème)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15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Variety - 48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7518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0B4FAE-1CAE-3749-A499-6B55813CC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46715"/>
              </p:ext>
            </p:extLst>
          </p:nvPr>
        </p:nvGraphicFramePr>
        <p:xfrm>
          <a:off x="4397707" y="2486228"/>
          <a:ext cx="3302000" cy="962025"/>
        </p:xfrm>
        <a:graphic>
          <a:graphicData uri="http://schemas.openxmlformats.org/drawingml/2006/table">
            <a:tbl>
              <a:tblPr/>
              <a:tblGrid>
                <a:gridCol w="2882900">
                  <a:extLst>
                    <a:ext uri="{9D8B030D-6E8A-4147-A177-3AD203B41FA5}">
                      <a16:colId xmlns:a16="http://schemas.microsoft.com/office/drawing/2014/main" val="37727549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309686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Donut Holes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88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Donut Hole Plain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309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Donut Hole Glazed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203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Donut Hole Cherry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50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Donut Hole Chocolate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27918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F273871-9E75-1049-9826-21E2FE47E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31443"/>
              </p:ext>
            </p:extLst>
          </p:nvPr>
        </p:nvGraphicFramePr>
        <p:xfrm>
          <a:off x="4397707" y="3570660"/>
          <a:ext cx="3302000" cy="575310"/>
        </p:xfrm>
        <a:graphic>
          <a:graphicData uri="http://schemas.openxmlformats.org/drawingml/2006/table">
            <a:tbl>
              <a:tblPr/>
              <a:tblGrid>
                <a:gridCol w="2882900">
                  <a:extLst>
                    <a:ext uri="{9D8B030D-6E8A-4147-A177-3AD203B41FA5}">
                      <a16:colId xmlns:a16="http://schemas.microsoft.com/office/drawing/2014/main" val="161326418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34005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Muffins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821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Aunte Em's Muffin Variety 36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154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each - Chocolate Chip, Blueberry, Banana Nut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34438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C0BFE0E-52AA-EB4D-86F8-C9EA94BF2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41104"/>
              </p:ext>
            </p:extLst>
          </p:nvPr>
        </p:nvGraphicFramePr>
        <p:xfrm>
          <a:off x="4383910" y="4240304"/>
          <a:ext cx="3346403" cy="970545"/>
        </p:xfrm>
        <a:graphic>
          <a:graphicData uri="http://schemas.openxmlformats.org/drawingml/2006/table">
            <a:tbl>
              <a:tblPr/>
              <a:tblGrid>
                <a:gridCol w="2549641">
                  <a:extLst>
                    <a:ext uri="{9D8B030D-6E8A-4147-A177-3AD203B41FA5}">
                      <a16:colId xmlns:a16="http://schemas.microsoft.com/office/drawing/2014/main" val="1532953208"/>
                    </a:ext>
                  </a:extLst>
                </a:gridCol>
                <a:gridCol w="796762">
                  <a:extLst>
                    <a:ext uri="{9D8B030D-6E8A-4147-A177-3AD203B41FA5}">
                      <a16:colId xmlns:a16="http://schemas.microsoft.com/office/drawing/2014/main" val="2816723152"/>
                    </a:ext>
                  </a:extLst>
                </a:gridCol>
              </a:tblGrid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 6 per Tray Variety Pack Cases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16038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Donut Variety 24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337711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Cake Donut Assortment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93714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Auntie Em's Yeast Donut Assortment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59566"/>
                  </a:ext>
                </a:extLst>
              </a:tr>
              <a:tr h="19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Auntie Em's Variety - 48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53598"/>
                  </a:ext>
                </a:extLst>
              </a:tr>
            </a:tbl>
          </a:graphicData>
        </a:graphic>
      </p:graphicFrame>
      <p:pic>
        <p:nvPicPr>
          <p:cNvPr id="44" name="Picture 2">
            <a:hlinkClick r:id="rId12"/>
            <a:extLst>
              <a:ext uri="{FF2B5EF4-FFF2-40B4-BE49-F238E27FC236}">
                <a16:creationId xmlns:a16="http://schemas.microsoft.com/office/drawing/2014/main" id="{E04A9EEF-9ACD-F142-B046-5D1763A6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53" y="1566028"/>
            <a:ext cx="636213" cy="6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>
            <a:hlinkClick r:id="rId14"/>
            <a:extLst>
              <a:ext uri="{FF2B5EF4-FFF2-40B4-BE49-F238E27FC236}">
                <a16:creationId xmlns:a16="http://schemas.microsoft.com/office/drawing/2014/main" id="{8119185F-B82A-824D-8625-6636088B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53" y="4474440"/>
            <a:ext cx="731958" cy="6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64B84D-A820-474C-AD5F-4D409766F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9552" y="140873"/>
            <a:ext cx="1506858" cy="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12797</TotalTime>
  <Words>307</Words>
  <Application>Microsoft Office PowerPoint</Application>
  <PresentationFormat>On-screen Show (4:3)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Berarducci</dc:creator>
  <cp:lastModifiedBy>Tom Parr</cp:lastModifiedBy>
  <cp:revision>67</cp:revision>
  <cp:lastPrinted>2018-04-25T11:47:23Z</cp:lastPrinted>
  <dcterms:created xsi:type="dcterms:W3CDTF">2016-12-29T15:15:29Z</dcterms:created>
  <dcterms:modified xsi:type="dcterms:W3CDTF">2020-09-24T21:28:18Z</dcterms:modified>
</cp:coreProperties>
</file>